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1" r:id="rId1"/>
  </p:sldMasterIdLst>
  <p:notesMasterIdLst>
    <p:notesMasterId r:id="rId78"/>
  </p:notesMasterIdLst>
  <p:handoutMasterIdLst>
    <p:handoutMasterId r:id="rId79"/>
  </p:handoutMasterIdLst>
  <p:sldIdLst>
    <p:sldId id="256" r:id="rId2"/>
    <p:sldId id="482" r:id="rId3"/>
    <p:sldId id="483" r:id="rId4"/>
    <p:sldId id="427" r:id="rId5"/>
    <p:sldId id="433" r:id="rId6"/>
    <p:sldId id="429" r:id="rId7"/>
    <p:sldId id="432" r:id="rId8"/>
    <p:sldId id="484" r:id="rId9"/>
    <p:sldId id="485" r:id="rId10"/>
    <p:sldId id="486" r:id="rId11"/>
    <p:sldId id="487" r:id="rId12"/>
    <p:sldId id="488" r:id="rId13"/>
    <p:sldId id="489" r:id="rId14"/>
    <p:sldId id="490" r:id="rId15"/>
    <p:sldId id="491" r:id="rId16"/>
    <p:sldId id="492" r:id="rId17"/>
    <p:sldId id="493" r:id="rId18"/>
    <p:sldId id="417" r:id="rId19"/>
    <p:sldId id="388" r:id="rId20"/>
    <p:sldId id="443" r:id="rId21"/>
    <p:sldId id="444" r:id="rId22"/>
    <p:sldId id="445" r:id="rId23"/>
    <p:sldId id="446" r:id="rId24"/>
    <p:sldId id="447" r:id="rId25"/>
    <p:sldId id="448" r:id="rId26"/>
    <p:sldId id="464" r:id="rId27"/>
    <p:sldId id="465" r:id="rId28"/>
    <p:sldId id="494" r:id="rId29"/>
    <p:sldId id="451" r:id="rId30"/>
    <p:sldId id="452" r:id="rId31"/>
    <p:sldId id="453" r:id="rId32"/>
    <p:sldId id="454" r:id="rId33"/>
    <p:sldId id="455" r:id="rId34"/>
    <p:sldId id="456" r:id="rId35"/>
    <p:sldId id="457" r:id="rId36"/>
    <p:sldId id="458" r:id="rId37"/>
    <p:sldId id="459" r:id="rId38"/>
    <p:sldId id="460" r:id="rId39"/>
    <p:sldId id="461" r:id="rId40"/>
    <p:sldId id="497" r:id="rId41"/>
    <p:sldId id="506" r:id="rId42"/>
    <p:sldId id="507" r:id="rId43"/>
    <p:sldId id="508" r:id="rId44"/>
    <p:sldId id="510" r:id="rId45"/>
    <p:sldId id="509" r:id="rId46"/>
    <p:sldId id="495"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80" r:id="rId61"/>
    <p:sldId id="502" r:id="rId62"/>
    <p:sldId id="503" r:id="rId63"/>
    <p:sldId id="511" r:id="rId64"/>
    <p:sldId id="481" r:id="rId65"/>
    <p:sldId id="501" r:id="rId66"/>
    <p:sldId id="499" r:id="rId67"/>
    <p:sldId id="500" r:id="rId68"/>
    <p:sldId id="498" r:id="rId69"/>
    <p:sldId id="409" r:id="rId70"/>
    <p:sldId id="410" r:id="rId71"/>
    <p:sldId id="411" r:id="rId72"/>
    <p:sldId id="412" r:id="rId73"/>
    <p:sldId id="413" r:id="rId74"/>
    <p:sldId id="414" r:id="rId75"/>
    <p:sldId id="415" r:id="rId76"/>
    <p:sldId id="282"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84036" autoAdjust="0"/>
  </p:normalViewPr>
  <p:slideViewPr>
    <p:cSldViewPr snapToGrid="0" snapToObjects="1">
      <p:cViewPr>
        <p:scale>
          <a:sx n="150" d="100"/>
          <a:sy n="150" d="100"/>
        </p:scale>
        <p:origin x="-80" y="1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5" d="100"/>
        <a:sy n="175" d="100"/>
      </p:scale>
      <p:origin x="0" y="4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0AABA5-86AB-DE4A-B676-0BEA0D33DB03}" type="datetimeFigureOut">
              <a:rPr lang="en-US" smtClean="0"/>
              <a:t>4/24/18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3F2FD3-F7F3-F84F-8180-450425233018}" type="slidenum">
              <a:rPr lang="en-US" smtClean="0"/>
              <a:t>‹#›</a:t>
            </a:fld>
            <a:endParaRPr lang="en-US"/>
          </a:p>
        </p:txBody>
      </p:sp>
    </p:spTree>
    <p:extLst>
      <p:ext uri="{BB962C8B-B14F-4D97-AF65-F5344CB8AC3E}">
        <p14:creationId xmlns:p14="http://schemas.microsoft.com/office/powerpoint/2010/main" val="344447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717EF-45DC-2440-8624-07E22192A6CF}" type="datetimeFigureOut">
              <a:rPr lang="en-US" smtClean="0"/>
              <a:t>4/24/18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7050F-8BAC-C541-8C32-86728A3BB10F}" type="slidenum">
              <a:rPr lang="en-US" smtClean="0"/>
              <a:t>‹#›</a:t>
            </a:fld>
            <a:endParaRPr lang="en-US"/>
          </a:p>
        </p:txBody>
      </p:sp>
    </p:spTree>
    <p:extLst>
      <p:ext uri="{BB962C8B-B14F-4D97-AF65-F5344CB8AC3E}">
        <p14:creationId xmlns:p14="http://schemas.microsoft.com/office/powerpoint/2010/main" val="2752429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1</a:t>
            </a:fld>
            <a:endParaRPr lang="en-US"/>
          </a:p>
        </p:txBody>
      </p:sp>
    </p:spTree>
    <p:extLst>
      <p:ext uri="{BB962C8B-B14F-4D97-AF65-F5344CB8AC3E}">
        <p14:creationId xmlns:p14="http://schemas.microsoft.com/office/powerpoint/2010/main" val="99057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20</a:t>
            </a:fld>
            <a:endParaRPr lang="en-US"/>
          </a:p>
        </p:txBody>
      </p:sp>
    </p:spTree>
    <p:extLst>
      <p:ext uri="{BB962C8B-B14F-4D97-AF65-F5344CB8AC3E}">
        <p14:creationId xmlns:p14="http://schemas.microsoft.com/office/powerpoint/2010/main" val="99057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24</a:t>
            </a:fld>
            <a:endParaRPr lang="en-US"/>
          </a:p>
        </p:txBody>
      </p:sp>
    </p:spTree>
    <p:extLst>
      <p:ext uri="{BB962C8B-B14F-4D97-AF65-F5344CB8AC3E}">
        <p14:creationId xmlns:p14="http://schemas.microsoft.com/office/powerpoint/2010/main" val="343455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26</a:t>
            </a:fld>
            <a:endParaRPr lang="en-US"/>
          </a:p>
        </p:txBody>
      </p:sp>
    </p:spTree>
    <p:extLst>
      <p:ext uri="{BB962C8B-B14F-4D97-AF65-F5344CB8AC3E}">
        <p14:creationId xmlns:p14="http://schemas.microsoft.com/office/powerpoint/2010/main" val="37669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46</a:t>
            </a:fld>
            <a:endParaRPr lang="en-US"/>
          </a:p>
        </p:txBody>
      </p:sp>
    </p:spTree>
    <p:extLst>
      <p:ext uri="{BB962C8B-B14F-4D97-AF65-F5344CB8AC3E}">
        <p14:creationId xmlns:p14="http://schemas.microsoft.com/office/powerpoint/2010/main" val="99057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71</a:t>
            </a:fld>
            <a:endParaRPr lang="en-US"/>
          </a:p>
        </p:txBody>
      </p:sp>
    </p:spTree>
    <p:extLst>
      <p:ext uri="{BB962C8B-B14F-4D97-AF65-F5344CB8AC3E}">
        <p14:creationId xmlns:p14="http://schemas.microsoft.com/office/powerpoint/2010/main" val="4148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a:t>
            </a:r>
            <a:r>
              <a:rPr lang="en-US" baseline="0" dirty="0" smtClean="0"/>
              <a:t> often see privacy as a trust issue with their parents. Part of the core difference between parents and teens.</a:t>
            </a:r>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72</a:t>
            </a:fld>
            <a:endParaRPr lang="en-US"/>
          </a:p>
        </p:txBody>
      </p:sp>
    </p:spTree>
    <p:extLst>
      <p:ext uri="{BB962C8B-B14F-4D97-AF65-F5344CB8AC3E}">
        <p14:creationId xmlns:p14="http://schemas.microsoft.com/office/powerpoint/2010/main" val="43460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7050F-8BAC-C541-8C32-86728A3BB10F}" type="slidenum">
              <a:rPr lang="en-US" smtClean="0"/>
              <a:t>74</a:t>
            </a:fld>
            <a:endParaRPr lang="en-US"/>
          </a:p>
        </p:txBody>
      </p:sp>
    </p:spTree>
    <p:extLst>
      <p:ext uri="{BB962C8B-B14F-4D97-AF65-F5344CB8AC3E}">
        <p14:creationId xmlns:p14="http://schemas.microsoft.com/office/powerpoint/2010/main" val="214978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0BD79AC-D2AA-9443-A05D-5031E6753B88}"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AA957AF-53C0-420B-9C2D-77DB1416566C}" type="slidenum">
              <a:rPr kumimoji="0" lang="en-US" smtClean="0"/>
              <a:pPr eaLnBrk="1" latinLnBrk="0" hangingPunct="1"/>
              <a:t>‹#›</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D79AC-D2AA-9443-A05D-5031E6753B88}"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D79AC-D2AA-9443-A05D-5031E6753B88}"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D79AC-D2AA-9443-A05D-5031E6753B88}"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0BD79AC-D2AA-9443-A05D-5031E6753B88}" type="datetimeFigureOut">
              <a:rPr lang="en-US" smtClean="0"/>
              <a:t>4/24/18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24C81-3B2E-2044-B59C-E8AB6B725317}"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BD79AC-D2AA-9443-A05D-5031E6753B88}"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BD79AC-D2AA-9443-A05D-5031E6753B88}" type="datetimeFigureOut">
              <a:rPr lang="en-US" smtClean="0"/>
              <a:t>4/24/18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D79AC-D2AA-9443-A05D-5031E6753B88}" type="datetimeFigureOut">
              <a:rPr lang="en-US" smtClean="0"/>
              <a:t>4/24/18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0BD79AC-D2AA-9443-A05D-5031E6753B88}" type="datetimeFigureOut">
              <a:rPr lang="en-US" smtClean="0"/>
              <a:t>4/24/18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24C81-3B2E-2044-B59C-E8AB6B7253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BD79AC-D2AA-9443-A05D-5031E6753B88}"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24C81-3B2E-2044-B59C-E8AB6B725317}"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40BD79AC-D2AA-9443-A05D-5031E6753B88}" type="datetimeFigureOut">
              <a:rPr lang="en-US" smtClean="0"/>
              <a:t>4/24/18</a:t>
            </a:fld>
            <a:endParaRPr lang="en-US"/>
          </a:p>
        </p:txBody>
      </p:sp>
      <p:sp>
        <p:nvSpPr>
          <p:cNvPr id="7" name="Slide Number Placeholder 6"/>
          <p:cNvSpPr>
            <a:spLocks noGrp="1"/>
          </p:cNvSpPr>
          <p:nvPr>
            <p:ph type="sldNum" sz="quarter" idx="12"/>
          </p:nvPr>
        </p:nvSpPr>
        <p:spPr/>
        <p:txBody>
          <a:bodyPr/>
          <a:lstStyle/>
          <a:p>
            <a:fld id="{E7824C81-3B2E-2044-B59C-E8AB6B725317}"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0BD79AC-D2AA-9443-A05D-5031E6753B88}" type="datetimeFigureOut">
              <a:rPr lang="en-US" smtClean="0"/>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7824C81-3B2E-2044-B59C-E8AB6B725317}"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commonsensemedia.org/game-reviews/fortnite" TargetMode="External"/><Relationship Id="rId4" Type="http://schemas.openxmlformats.org/officeDocument/2006/relationships/hyperlink" Target="https://www.rollingstone.com/topic/youtube" TargetMode="External"/><Relationship Id="rId1" Type="http://schemas.openxmlformats.org/officeDocument/2006/relationships/slideLayout" Target="../slideLayouts/slideLayout2.xml"/><Relationship Id="rId2" Type="http://schemas.openxmlformats.org/officeDocument/2006/relationships/hyperlink" Target="https://www.commonsensemedia.org/blog/parents-ultimate-guide-to-fortnite"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716" y="276225"/>
            <a:ext cx="8851900" cy="1635125"/>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latin typeface="Avenir Book"/>
                <a:cs typeface="Avenir Book"/>
              </a:rPr>
              <a:t>MEDIA, TECHNOLOGY </a:t>
            </a:r>
            <a:br>
              <a:rPr lang="en-US" dirty="0" smtClean="0">
                <a:latin typeface="Avenir Book"/>
                <a:cs typeface="Avenir Book"/>
              </a:rPr>
            </a:br>
            <a:r>
              <a:rPr lang="en-US" dirty="0" smtClean="0">
                <a:latin typeface="Avenir Book"/>
                <a:cs typeface="Avenir Book"/>
              </a:rPr>
              <a:t>AND KIDS</a:t>
            </a:r>
            <a:endParaRPr lang="en-US" dirty="0">
              <a:latin typeface="Avenir Book"/>
              <a:cs typeface="Avenir Book"/>
            </a:endParaRPr>
          </a:p>
        </p:txBody>
      </p:sp>
      <p:sp>
        <p:nvSpPr>
          <p:cNvPr id="3" name="Subtitle 2"/>
          <p:cNvSpPr>
            <a:spLocks noGrp="1"/>
          </p:cNvSpPr>
          <p:nvPr>
            <p:ph type="subTitle" idx="4294967295"/>
          </p:nvPr>
        </p:nvSpPr>
        <p:spPr>
          <a:xfrm>
            <a:off x="292100" y="5980113"/>
            <a:ext cx="8481469" cy="741362"/>
          </a:xfrm>
        </p:spPr>
        <p:style>
          <a:lnRef idx="2">
            <a:schemeClr val="dk1"/>
          </a:lnRef>
          <a:fillRef idx="1">
            <a:schemeClr val="lt1"/>
          </a:fillRef>
          <a:effectRef idx="0">
            <a:schemeClr val="dk1"/>
          </a:effectRef>
          <a:fontRef idx="minor">
            <a:schemeClr val="dk1"/>
          </a:fontRef>
        </p:style>
        <p:txBody>
          <a:bodyPr>
            <a:normAutofit/>
          </a:bodyPr>
          <a:lstStyle/>
          <a:p>
            <a:pPr marL="114300" indent="0" algn="ctr">
              <a:buNone/>
            </a:pPr>
            <a:r>
              <a:rPr lang="en-US" sz="2800" dirty="0" smtClean="0">
                <a:solidFill>
                  <a:schemeClr val="tx1"/>
                </a:solidFill>
                <a:latin typeface="Avenir Book"/>
                <a:cs typeface="Avenir Book"/>
              </a:rPr>
              <a:t>Morton Street </a:t>
            </a:r>
            <a:r>
              <a:rPr lang="mr-IN" sz="2800" dirty="0" smtClean="0">
                <a:solidFill>
                  <a:schemeClr val="tx1"/>
                </a:solidFill>
                <a:latin typeface="Avenir Book"/>
                <a:cs typeface="Avenir Book"/>
              </a:rPr>
              <a:t>–</a:t>
            </a:r>
            <a:r>
              <a:rPr lang="en-US" sz="2800" dirty="0" smtClean="0">
                <a:solidFill>
                  <a:schemeClr val="tx1"/>
                </a:solidFill>
                <a:latin typeface="Avenir Book"/>
                <a:cs typeface="Avenir Book"/>
              </a:rPr>
              <a:t> Tuesday, April 24</a:t>
            </a:r>
          </a:p>
          <a:p>
            <a:pPr algn="ctr"/>
            <a:endParaRPr lang="en-US" dirty="0"/>
          </a:p>
        </p:txBody>
      </p:sp>
      <p:pic>
        <p:nvPicPr>
          <p:cNvPr id="4" name="Picture 3" descr="smartphone-addiction-illustrations-cartoons-10__605.jpg"/>
          <p:cNvPicPr>
            <a:picLocks noChangeAspect="1"/>
          </p:cNvPicPr>
          <p:nvPr/>
        </p:nvPicPr>
        <p:blipFill rotWithShape="1">
          <a:blip r:embed="rId3">
            <a:extLst>
              <a:ext uri="{28A0092B-C50C-407E-A947-70E740481C1C}">
                <a14:useLocalDpi xmlns:a14="http://schemas.microsoft.com/office/drawing/2010/main" val="0"/>
              </a:ext>
            </a:extLst>
          </a:blip>
          <a:srcRect t="31149" r="2070" b="-3509"/>
          <a:stretch/>
        </p:blipFill>
        <p:spPr>
          <a:xfrm>
            <a:off x="2492375" y="2045303"/>
            <a:ext cx="4286249" cy="4061142"/>
          </a:xfrm>
          <a:prstGeom prst="rect">
            <a:avLst/>
          </a:prstGeom>
        </p:spPr>
      </p:pic>
    </p:spTree>
    <p:extLst>
      <p:ext uri="{BB962C8B-B14F-4D97-AF65-F5344CB8AC3E}">
        <p14:creationId xmlns:p14="http://schemas.microsoft.com/office/powerpoint/2010/main" val="342669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n-US" dirty="0" smtClean="0"/>
              <a:t>What </a:t>
            </a:r>
            <a:r>
              <a:rPr lang="en-US" dirty="0"/>
              <a:t>social media accounts do you have if any?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YouTube, Email</a:t>
            </a:r>
          </a:p>
          <a:p>
            <a:r>
              <a:rPr lang="en-US" dirty="0" err="1"/>
              <a:t>Snapchat</a:t>
            </a:r>
            <a:endParaRPr lang="en-US" dirty="0"/>
          </a:p>
          <a:p>
            <a:r>
              <a:rPr lang="en-US" dirty="0"/>
              <a:t>Musically</a:t>
            </a:r>
          </a:p>
          <a:p>
            <a:r>
              <a:rPr lang="en-US" dirty="0" err="1"/>
              <a:t>Instagram</a:t>
            </a:r>
            <a:endParaRPr lang="en-US" dirty="0"/>
          </a:p>
          <a:p>
            <a:r>
              <a:rPr lang="en-US" dirty="0" err="1"/>
              <a:t>Pinterest</a:t>
            </a:r>
            <a:endParaRPr lang="en-US" dirty="0"/>
          </a:p>
          <a:p>
            <a:r>
              <a:rPr lang="en-US" dirty="0" err="1"/>
              <a:t>Whatsapp</a:t>
            </a:r>
            <a:endParaRPr lang="en-US" dirty="0"/>
          </a:p>
          <a:p>
            <a:r>
              <a:rPr lang="en-US" dirty="0"/>
              <a:t>Xbox</a:t>
            </a:r>
          </a:p>
          <a:p>
            <a:r>
              <a:rPr lang="en-US" dirty="0"/>
              <a:t>Twitter</a:t>
            </a:r>
          </a:p>
          <a:p>
            <a:r>
              <a:rPr lang="en-US" dirty="0" smtClean="0"/>
              <a:t>Facebook</a:t>
            </a:r>
          </a:p>
          <a:p>
            <a:r>
              <a:rPr lang="en-US" dirty="0" smtClean="0"/>
              <a:t>Google</a:t>
            </a:r>
            <a:endParaRPr lang="en-US" dirty="0"/>
          </a:p>
          <a:p>
            <a:r>
              <a:rPr lang="en-US" dirty="0"/>
              <a:t>Skype</a:t>
            </a:r>
          </a:p>
          <a:p>
            <a:endParaRPr lang="en-US" dirty="0"/>
          </a:p>
        </p:txBody>
      </p:sp>
    </p:spTree>
    <p:extLst>
      <p:ext uri="{BB962C8B-B14F-4D97-AF65-F5344CB8AC3E}">
        <p14:creationId xmlns:p14="http://schemas.microsoft.com/office/powerpoint/2010/main" val="10989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n-US" dirty="0" smtClean="0"/>
              <a:t>If </a:t>
            </a:r>
            <a:r>
              <a:rPr lang="en-US" dirty="0"/>
              <a:t>you don’t have any social </a:t>
            </a:r>
            <a:r>
              <a:rPr lang="en-US" dirty="0" smtClean="0"/>
              <a:t/>
            </a:r>
            <a:br>
              <a:rPr lang="en-US" dirty="0" smtClean="0"/>
            </a:br>
            <a:r>
              <a:rPr lang="en-US" dirty="0" smtClean="0"/>
              <a:t>media </a:t>
            </a:r>
            <a:r>
              <a:rPr lang="en-US" dirty="0"/>
              <a:t>accounts, why?</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No, because I don’t like the idea.</a:t>
            </a:r>
          </a:p>
          <a:p>
            <a:r>
              <a:rPr lang="en-US" dirty="0"/>
              <a:t>Don't want </a:t>
            </a:r>
            <a:r>
              <a:rPr lang="en-US" dirty="0" smtClean="0"/>
              <a:t>one.</a:t>
            </a:r>
            <a:endParaRPr lang="en-US" dirty="0"/>
          </a:p>
          <a:p>
            <a:r>
              <a:rPr lang="en-US" dirty="0"/>
              <a:t>I have </a:t>
            </a:r>
            <a:r>
              <a:rPr lang="en-US" dirty="0" smtClean="0"/>
              <a:t>no </a:t>
            </a:r>
            <a:r>
              <a:rPr lang="en-US" dirty="0"/>
              <a:t>social media accounts because I think showing your identity to strangers is </a:t>
            </a:r>
            <a:r>
              <a:rPr lang="en-US" dirty="0" smtClean="0"/>
              <a:t>stupid.</a:t>
            </a:r>
            <a:endParaRPr lang="en-US" dirty="0"/>
          </a:p>
          <a:p>
            <a:r>
              <a:rPr lang="en-US" dirty="0"/>
              <a:t>I don’t get into that </a:t>
            </a:r>
            <a:r>
              <a:rPr lang="en-US" dirty="0" smtClean="0"/>
              <a:t>stuff.</a:t>
            </a:r>
            <a:endParaRPr lang="en-US" dirty="0"/>
          </a:p>
          <a:p>
            <a:r>
              <a:rPr lang="en-US" dirty="0"/>
              <a:t>I never did like befriend/stranger people and never trusted those </a:t>
            </a:r>
            <a:r>
              <a:rPr lang="en-US" dirty="0" smtClean="0"/>
              <a:t>people.</a:t>
            </a:r>
            <a:endParaRPr lang="en-US" dirty="0"/>
          </a:p>
          <a:p>
            <a:r>
              <a:rPr lang="en-US" dirty="0" smtClean="0"/>
              <a:t>Hacking.</a:t>
            </a:r>
            <a:endParaRPr lang="en-US" dirty="0"/>
          </a:p>
          <a:p>
            <a:r>
              <a:rPr lang="en-US" dirty="0"/>
              <a:t>Because they are useless and they ruin your brain with stupid </a:t>
            </a:r>
            <a:r>
              <a:rPr lang="en-US" dirty="0" smtClean="0"/>
              <a:t>stuff.</a:t>
            </a:r>
            <a:endParaRPr lang="en-US" dirty="0"/>
          </a:p>
          <a:p>
            <a:r>
              <a:rPr lang="en-US" dirty="0"/>
              <a:t>I don’t believe in </a:t>
            </a:r>
            <a:r>
              <a:rPr lang="en-US" dirty="0" smtClean="0"/>
              <a:t>it.</a:t>
            </a:r>
            <a:endParaRPr lang="en-US" dirty="0"/>
          </a:p>
          <a:p>
            <a:r>
              <a:rPr lang="en-US" dirty="0"/>
              <a:t>I don't have any. My parents don’t let me use it.</a:t>
            </a:r>
          </a:p>
          <a:p>
            <a:r>
              <a:rPr lang="en-US" dirty="0"/>
              <a:t>My parents think it’s a waste of time posting about your “fabulous” </a:t>
            </a:r>
            <a:r>
              <a:rPr lang="en-US" dirty="0" smtClean="0"/>
              <a:t>life.</a:t>
            </a:r>
            <a:endParaRPr lang="en-US" dirty="0"/>
          </a:p>
          <a:p>
            <a:r>
              <a:rPr lang="en-US" dirty="0"/>
              <a:t>I don't have any because it wastes time and it just doesn’t interest </a:t>
            </a:r>
            <a:r>
              <a:rPr lang="en-US" dirty="0" smtClean="0"/>
              <a:t>me.</a:t>
            </a:r>
            <a:endParaRPr lang="en-US" dirty="0"/>
          </a:p>
          <a:p>
            <a:r>
              <a:rPr lang="en-US" dirty="0" smtClean="0"/>
              <a:t>Dangerous.</a:t>
            </a:r>
            <a:endParaRPr lang="en-US" dirty="0"/>
          </a:p>
          <a:p>
            <a:r>
              <a:rPr lang="en-US" dirty="0" smtClean="0"/>
              <a:t>I </a:t>
            </a:r>
            <a:r>
              <a:rPr lang="en-US" dirty="0"/>
              <a:t>don't want to get </a:t>
            </a:r>
            <a:r>
              <a:rPr lang="en-US" dirty="0" smtClean="0"/>
              <a:t>hacked.</a:t>
            </a:r>
            <a:endParaRPr lang="en-US" dirty="0"/>
          </a:p>
          <a:p>
            <a:r>
              <a:rPr lang="en-US" dirty="0"/>
              <a:t>I don’t care for </a:t>
            </a:r>
            <a:r>
              <a:rPr lang="en-US" dirty="0" smtClean="0"/>
              <a:t>it.</a:t>
            </a:r>
            <a:endParaRPr lang="en-US" dirty="0"/>
          </a:p>
          <a:p>
            <a:r>
              <a:rPr lang="en-US" dirty="0"/>
              <a:t>The reason I don’t have it is because I find social media boring</a:t>
            </a:r>
          </a:p>
          <a:p>
            <a:r>
              <a:rPr lang="en-US" b="1" dirty="0"/>
              <a:t>My mom is European and she doesn't believe in social media.</a:t>
            </a:r>
          </a:p>
          <a:p>
            <a:r>
              <a:rPr lang="en-US" dirty="0"/>
              <a:t>I don’t like it because there are child predators and haters cause people to commit </a:t>
            </a:r>
            <a:r>
              <a:rPr lang="en-US" dirty="0" smtClean="0"/>
              <a:t>suicide.</a:t>
            </a:r>
            <a:endParaRPr lang="en-US" dirty="0"/>
          </a:p>
          <a:p>
            <a:endParaRPr lang="en-US" dirty="0"/>
          </a:p>
        </p:txBody>
      </p:sp>
    </p:spTree>
    <p:extLst>
      <p:ext uri="{BB962C8B-B14F-4D97-AF65-F5344CB8AC3E}">
        <p14:creationId xmlns:p14="http://schemas.microsoft.com/office/powerpoint/2010/main" val="404888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1800" dirty="0" smtClean="0"/>
              <a:t/>
            </a:r>
            <a:br>
              <a:rPr lang="en-US" sz="1800" dirty="0" smtClean="0"/>
            </a:br>
            <a:r>
              <a:rPr lang="en-US" sz="1800" dirty="0" smtClean="0"/>
              <a:t>If </a:t>
            </a:r>
            <a:r>
              <a:rPr lang="en-US" sz="1800" dirty="0"/>
              <a:t>you do have social media accounts, </a:t>
            </a:r>
            <a:r>
              <a:rPr lang="en-US" sz="1800" dirty="0" smtClean="0"/>
              <a:t>do</a:t>
            </a:r>
            <a:br>
              <a:rPr lang="en-US" sz="1800" dirty="0" smtClean="0"/>
            </a:br>
            <a:r>
              <a:rPr lang="en-US" sz="1800" dirty="0" smtClean="0"/>
              <a:t> </a:t>
            </a:r>
            <a:r>
              <a:rPr lang="en-US" sz="1800" dirty="0"/>
              <a:t>you have rules in your home about using the accounts</a:t>
            </a:r>
            <a:r>
              <a:rPr lang="en-US" sz="1800" dirty="0" smtClean="0"/>
              <a:t>?</a:t>
            </a:r>
            <a:br>
              <a:rPr lang="en-US" sz="1800" dirty="0" smtClean="0"/>
            </a:br>
            <a:r>
              <a:rPr lang="en-US" sz="1800" dirty="0" smtClean="0"/>
              <a:t> </a:t>
            </a:r>
            <a:r>
              <a:rPr lang="en-US" sz="1800" dirty="0"/>
              <a:t>If yes, what are they? </a:t>
            </a:r>
            <a:br>
              <a:rPr lang="en-US" sz="1800" dirty="0"/>
            </a:br>
            <a:endParaRPr lang="en-US" sz="1800" dirty="0"/>
          </a:p>
        </p:txBody>
      </p:sp>
      <p:sp>
        <p:nvSpPr>
          <p:cNvPr id="3" name="Content Placeholder 2"/>
          <p:cNvSpPr>
            <a:spLocks noGrp="1"/>
          </p:cNvSpPr>
          <p:nvPr>
            <p:ph idx="1"/>
          </p:nvPr>
        </p:nvSpPr>
        <p:spPr/>
        <p:txBody>
          <a:bodyPr>
            <a:normAutofit fontScale="55000" lnSpcReduction="20000"/>
          </a:bodyPr>
          <a:lstStyle/>
          <a:p>
            <a:r>
              <a:rPr lang="en-US" dirty="0"/>
              <a:t>Be careful with who you interact with</a:t>
            </a:r>
          </a:p>
          <a:p>
            <a:r>
              <a:rPr lang="en-US" dirty="0"/>
              <a:t>Don’t be rude or inappropriate</a:t>
            </a:r>
          </a:p>
          <a:p>
            <a:r>
              <a:rPr lang="en-US" dirty="0"/>
              <a:t>Follow people you only know</a:t>
            </a:r>
          </a:p>
          <a:p>
            <a:r>
              <a:rPr lang="en-US" dirty="0" smtClean="0"/>
              <a:t>Certain </a:t>
            </a:r>
            <a:r>
              <a:rPr lang="en-US" dirty="0"/>
              <a:t>hours</a:t>
            </a:r>
          </a:p>
          <a:p>
            <a:r>
              <a:rPr lang="en-US" dirty="0"/>
              <a:t>Don’t show my face on anything public for my safety</a:t>
            </a:r>
          </a:p>
          <a:p>
            <a:r>
              <a:rPr lang="en-US" dirty="0" smtClean="0"/>
              <a:t>Parents </a:t>
            </a:r>
            <a:r>
              <a:rPr lang="en-US" dirty="0"/>
              <a:t>have to approve of posts and friends</a:t>
            </a:r>
          </a:p>
          <a:p>
            <a:r>
              <a:rPr lang="en-US" dirty="0"/>
              <a:t>No cursing</a:t>
            </a:r>
          </a:p>
          <a:p>
            <a:r>
              <a:rPr lang="en-US" dirty="0" smtClean="0"/>
              <a:t>Be </a:t>
            </a:r>
            <a:r>
              <a:rPr lang="en-US" dirty="0"/>
              <a:t>private</a:t>
            </a:r>
          </a:p>
          <a:p>
            <a:r>
              <a:rPr lang="en-US" dirty="0"/>
              <a:t>Be careful of what you watch</a:t>
            </a:r>
          </a:p>
          <a:p>
            <a:r>
              <a:rPr lang="en-US" dirty="0" smtClean="0"/>
              <a:t>No </a:t>
            </a:r>
            <a:r>
              <a:rPr lang="en-US" dirty="0"/>
              <a:t>sex websites</a:t>
            </a:r>
          </a:p>
          <a:p>
            <a:r>
              <a:rPr lang="en-US" dirty="0"/>
              <a:t>No creepy people</a:t>
            </a:r>
          </a:p>
          <a:p>
            <a:r>
              <a:rPr lang="en-US" dirty="0" smtClean="0"/>
              <a:t>Not </a:t>
            </a:r>
            <a:r>
              <a:rPr lang="en-US" dirty="0"/>
              <a:t>on school nights</a:t>
            </a:r>
          </a:p>
          <a:p>
            <a:r>
              <a:rPr lang="en-US" dirty="0"/>
              <a:t>HW first</a:t>
            </a:r>
          </a:p>
          <a:p>
            <a:r>
              <a:rPr lang="en-US" dirty="0"/>
              <a:t>Never trust strangers</a:t>
            </a:r>
          </a:p>
          <a:p>
            <a:r>
              <a:rPr lang="en-US" dirty="0"/>
              <a:t>Don’t tell location</a:t>
            </a:r>
          </a:p>
          <a:p>
            <a:r>
              <a:rPr lang="en-US" b="1" dirty="0" smtClean="0"/>
              <a:t>“I mean if a stranger comes and trolls me they join the beautiful block list.”</a:t>
            </a:r>
          </a:p>
          <a:p>
            <a:r>
              <a:rPr lang="en-US" dirty="0" smtClean="0"/>
              <a:t>THINK</a:t>
            </a:r>
            <a:endParaRPr lang="en-US" dirty="0"/>
          </a:p>
          <a:p>
            <a:r>
              <a:rPr lang="en-US" dirty="0" smtClean="0"/>
              <a:t>My </a:t>
            </a:r>
            <a:r>
              <a:rPr lang="en-US" dirty="0"/>
              <a:t>parents have to follow me</a:t>
            </a:r>
          </a:p>
          <a:p>
            <a:r>
              <a:rPr lang="en-US" dirty="0" smtClean="0"/>
              <a:t>No </a:t>
            </a:r>
            <a:r>
              <a:rPr lang="en-US" dirty="0"/>
              <a:t>phones at dinner table</a:t>
            </a:r>
          </a:p>
          <a:p>
            <a:r>
              <a:rPr lang="en-US" dirty="0"/>
              <a:t>No posting videos on </a:t>
            </a:r>
            <a:r>
              <a:rPr lang="en-US" dirty="0" err="1"/>
              <a:t>youtube</a:t>
            </a:r>
            <a:r>
              <a:rPr lang="en-US" dirty="0"/>
              <a:t/>
            </a:r>
            <a:br>
              <a:rPr lang="en-US" dirty="0"/>
            </a:br>
            <a:endParaRPr lang="en-US" dirty="0"/>
          </a:p>
        </p:txBody>
      </p:sp>
    </p:spTree>
    <p:extLst>
      <p:ext uri="{BB962C8B-B14F-4D97-AF65-F5344CB8AC3E}">
        <p14:creationId xmlns:p14="http://schemas.microsoft.com/office/powerpoint/2010/main" val="55912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1800" dirty="0"/>
              <a:t>What is your favorite thing about social media? (Please answer this even if you don’t personally have any accounts.)</a:t>
            </a:r>
            <a:br>
              <a:rPr lang="en-US" sz="1800" dirty="0"/>
            </a:br>
            <a:endParaRPr lang="en-US" sz="1800" dirty="0"/>
          </a:p>
        </p:txBody>
      </p:sp>
      <p:sp>
        <p:nvSpPr>
          <p:cNvPr id="3" name="Content Placeholder 2"/>
          <p:cNvSpPr>
            <a:spLocks noGrp="1"/>
          </p:cNvSpPr>
          <p:nvPr>
            <p:ph idx="1"/>
          </p:nvPr>
        </p:nvSpPr>
        <p:spPr/>
        <p:txBody>
          <a:bodyPr>
            <a:normAutofit fontScale="32500" lnSpcReduction="20000"/>
          </a:bodyPr>
          <a:lstStyle/>
          <a:p>
            <a:r>
              <a:rPr lang="en-US" dirty="0"/>
              <a:t>The fact that you can learn things and be more </a:t>
            </a:r>
            <a:r>
              <a:rPr lang="en-US" b="1" dirty="0"/>
              <a:t>creative</a:t>
            </a:r>
          </a:p>
          <a:p>
            <a:r>
              <a:rPr lang="en-US" dirty="0" smtClean="0"/>
              <a:t>My </a:t>
            </a:r>
            <a:r>
              <a:rPr lang="en-US" dirty="0"/>
              <a:t>friends have it and I can see them</a:t>
            </a:r>
          </a:p>
          <a:p>
            <a:r>
              <a:rPr lang="en-US" dirty="0"/>
              <a:t>Being able to talk with friends especially if you haven’t seen them in awhile</a:t>
            </a:r>
          </a:p>
          <a:p>
            <a:r>
              <a:rPr lang="en-US" b="1" dirty="0"/>
              <a:t>You express yourself</a:t>
            </a:r>
          </a:p>
          <a:p>
            <a:r>
              <a:rPr lang="en-US" dirty="0"/>
              <a:t>Record YouTube Videos</a:t>
            </a:r>
          </a:p>
          <a:p>
            <a:r>
              <a:rPr lang="en-US" dirty="0"/>
              <a:t>Checking other friend’s posts</a:t>
            </a:r>
          </a:p>
          <a:p>
            <a:r>
              <a:rPr lang="en-US" dirty="0" err="1" smtClean="0"/>
              <a:t>Snapchat</a:t>
            </a:r>
            <a:r>
              <a:rPr lang="en-US" dirty="0" smtClean="0"/>
              <a:t> </a:t>
            </a:r>
            <a:r>
              <a:rPr lang="en-US" dirty="0"/>
              <a:t>because of the cool filters</a:t>
            </a:r>
          </a:p>
          <a:p>
            <a:r>
              <a:rPr lang="en-US" dirty="0"/>
              <a:t>Being able to get in </a:t>
            </a:r>
            <a:r>
              <a:rPr lang="en-US" b="1" dirty="0"/>
              <a:t>contact with friends</a:t>
            </a:r>
          </a:p>
          <a:p>
            <a:r>
              <a:rPr lang="en-US" dirty="0" smtClean="0"/>
              <a:t>Getting </a:t>
            </a:r>
            <a:r>
              <a:rPr lang="en-US" dirty="0"/>
              <a:t>to see what my friends are up to</a:t>
            </a:r>
          </a:p>
          <a:p>
            <a:r>
              <a:rPr lang="en-US" dirty="0" smtClean="0"/>
              <a:t>You </a:t>
            </a:r>
            <a:r>
              <a:rPr lang="en-US" dirty="0"/>
              <a:t>meet new people</a:t>
            </a:r>
          </a:p>
          <a:p>
            <a:r>
              <a:rPr lang="en-US" dirty="0" smtClean="0"/>
              <a:t>You </a:t>
            </a:r>
            <a:r>
              <a:rPr lang="en-US" dirty="0"/>
              <a:t>get to know what’s happening around the world</a:t>
            </a:r>
          </a:p>
          <a:p>
            <a:r>
              <a:rPr lang="en-US" dirty="0"/>
              <a:t>Games, </a:t>
            </a:r>
            <a:r>
              <a:rPr lang="en-US" dirty="0" smtClean="0"/>
              <a:t>texting, </a:t>
            </a:r>
            <a:r>
              <a:rPr lang="en-US" dirty="0" err="1" smtClean="0"/>
              <a:t>Y</a:t>
            </a:r>
            <a:r>
              <a:rPr lang="en-US" dirty="0" err="1" smtClean="0"/>
              <a:t>ouYube</a:t>
            </a:r>
            <a:endParaRPr lang="en-US" dirty="0"/>
          </a:p>
          <a:p>
            <a:r>
              <a:rPr lang="en-US" dirty="0"/>
              <a:t>People posting beautiful artwork and scenic views</a:t>
            </a:r>
          </a:p>
          <a:p>
            <a:r>
              <a:rPr lang="en-US" dirty="0"/>
              <a:t>Friends, funny vines</a:t>
            </a:r>
          </a:p>
          <a:p>
            <a:r>
              <a:rPr lang="en-US" b="1" dirty="0" smtClean="0"/>
              <a:t>Connecting</a:t>
            </a:r>
            <a:endParaRPr lang="en-US" b="1" dirty="0"/>
          </a:p>
          <a:p>
            <a:r>
              <a:rPr lang="en-US" dirty="0"/>
              <a:t>I like taking photos and sharing them with my friends and it’s a way to </a:t>
            </a:r>
            <a:r>
              <a:rPr lang="en-US" b="1" dirty="0"/>
              <a:t>communicate</a:t>
            </a:r>
          </a:p>
          <a:p>
            <a:r>
              <a:rPr lang="en-US" dirty="0"/>
              <a:t>I like taking artsy photos and sharing them with my friends. I can chat with my friends that don’t have a number. </a:t>
            </a:r>
          </a:p>
          <a:p>
            <a:r>
              <a:rPr lang="en-US" dirty="0"/>
              <a:t>It’s an expanded form of group chats</a:t>
            </a:r>
          </a:p>
          <a:p>
            <a:r>
              <a:rPr lang="en-US" dirty="0"/>
              <a:t>You can see what your family far away is doing and they can see what you are up to</a:t>
            </a:r>
          </a:p>
          <a:p>
            <a:r>
              <a:rPr lang="en-US" dirty="0" smtClean="0"/>
              <a:t>I </a:t>
            </a:r>
            <a:r>
              <a:rPr lang="en-US" dirty="0"/>
              <a:t>get to </a:t>
            </a:r>
            <a:r>
              <a:rPr lang="en-US" b="1" dirty="0"/>
              <a:t>share</a:t>
            </a:r>
            <a:r>
              <a:rPr lang="en-US" dirty="0"/>
              <a:t> my life</a:t>
            </a:r>
          </a:p>
          <a:p>
            <a:r>
              <a:rPr lang="en-US" dirty="0"/>
              <a:t>The magic of how random things can be</a:t>
            </a:r>
          </a:p>
          <a:p>
            <a:r>
              <a:rPr lang="en-US" dirty="0"/>
              <a:t>Celebrities roasting each other</a:t>
            </a:r>
          </a:p>
          <a:p>
            <a:r>
              <a:rPr lang="en-US" dirty="0"/>
              <a:t>It’s a good place to share your hobbies</a:t>
            </a:r>
          </a:p>
          <a:p>
            <a:r>
              <a:rPr lang="en-US" dirty="0"/>
              <a:t>Editing photos</a:t>
            </a:r>
          </a:p>
          <a:p>
            <a:r>
              <a:rPr lang="en-US" dirty="0"/>
              <a:t>It can give you info fast</a:t>
            </a:r>
          </a:p>
          <a:p>
            <a:r>
              <a:rPr lang="en-US" dirty="0" smtClean="0"/>
              <a:t>It </a:t>
            </a:r>
            <a:r>
              <a:rPr lang="en-US" dirty="0"/>
              <a:t>always has new </a:t>
            </a:r>
            <a:r>
              <a:rPr lang="en-US" dirty="0" smtClean="0"/>
              <a:t>content</a:t>
            </a:r>
          </a:p>
          <a:p>
            <a:r>
              <a:rPr lang="en-US" dirty="0" smtClean="0"/>
              <a:t>You </a:t>
            </a:r>
            <a:r>
              <a:rPr lang="en-US" dirty="0"/>
              <a:t>can show the world what you </a:t>
            </a:r>
            <a:r>
              <a:rPr lang="en-US" dirty="0" smtClean="0"/>
              <a:t>experience</a:t>
            </a:r>
          </a:p>
          <a:p>
            <a:r>
              <a:rPr lang="en-US" dirty="0" smtClean="0"/>
              <a:t>Seeing </a:t>
            </a:r>
            <a:r>
              <a:rPr lang="en-US" dirty="0"/>
              <a:t>my little cousin on </a:t>
            </a:r>
            <a:r>
              <a:rPr lang="en-US" dirty="0" err="1"/>
              <a:t>I</a:t>
            </a:r>
            <a:r>
              <a:rPr lang="en-US" dirty="0" err="1" smtClean="0"/>
              <a:t>nstagram</a:t>
            </a:r>
            <a:endParaRPr lang="en-US" dirty="0"/>
          </a:p>
          <a:p>
            <a:r>
              <a:rPr lang="en-US" dirty="0" smtClean="0"/>
              <a:t>I </a:t>
            </a:r>
            <a:r>
              <a:rPr lang="en-US" dirty="0"/>
              <a:t>like it because you don’t have to make a professional movie just to share videos</a:t>
            </a:r>
          </a:p>
          <a:p>
            <a:r>
              <a:rPr lang="en-US" dirty="0"/>
              <a:t>I can do my homework and </a:t>
            </a:r>
            <a:r>
              <a:rPr lang="en-US" b="1" dirty="0"/>
              <a:t>access</a:t>
            </a:r>
            <a:r>
              <a:rPr lang="en-US" dirty="0"/>
              <a:t> interesting information</a:t>
            </a:r>
          </a:p>
          <a:p>
            <a:endParaRPr lang="en-US" dirty="0"/>
          </a:p>
        </p:txBody>
      </p:sp>
    </p:spTree>
    <p:extLst>
      <p:ext uri="{BB962C8B-B14F-4D97-AF65-F5344CB8AC3E}">
        <p14:creationId xmlns:p14="http://schemas.microsoft.com/office/powerpoint/2010/main" val="343214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000" dirty="0" smtClean="0"/>
              <a:t/>
            </a:r>
            <a:br>
              <a:rPr lang="en-US" sz="2000" dirty="0" smtClean="0"/>
            </a:br>
            <a:r>
              <a:rPr lang="en-US" sz="2000" dirty="0" smtClean="0"/>
              <a:t>What </a:t>
            </a:r>
            <a:r>
              <a:rPr lang="en-US" sz="2000" dirty="0"/>
              <a:t>is your least favorite thing about social media? (Please answer this even if you don’t personally have any accounts.)</a:t>
            </a:r>
            <a:br>
              <a:rPr lang="en-US" sz="2000" dirty="0"/>
            </a:br>
            <a:endParaRPr lang="en-US" sz="2000" dirty="0"/>
          </a:p>
        </p:txBody>
      </p:sp>
      <p:sp>
        <p:nvSpPr>
          <p:cNvPr id="3" name="Content Placeholder 2"/>
          <p:cNvSpPr>
            <a:spLocks noGrp="1"/>
          </p:cNvSpPr>
          <p:nvPr>
            <p:ph idx="1"/>
          </p:nvPr>
        </p:nvSpPr>
        <p:spPr/>
        <p:txBody>
          <a:bodyPr>
            <a:noAutofit/>
          </a:bodyPr>
          <a:lstStyle/>
          <a:p>
            <a:r>
              <a:rPr lang="en-US" sz="1000" dirty="0"/>
              <a:t>Predators, glitches, </a:t>
            </a:r>
            <a:r>
              <a:rPr lang="en-US" sz="1000" b="1" dirty="0"/>
              <a:t>hate</a:t>
            </a:r>
          </a:p>
          <a:p>
            <a:r>
              <a:rPr lang="en-US" sz="1000" dirty="0" err="1"/>
              <a:t>Cyberbullying</a:t>
            </a:r>
            <a:endParaRPr lang="en-US" sz="1000" dirty="0"/>
          </a:p>
          <a:p>
            <a:r>
              <a:rPr lang="en-US" sz="1000" dirty="0"/>
              <a:t>No </a:t>
            </a:r>
            <a:r>
              <a:rPr lang="en-US" sz="1000" dirty="0" smtClean="0"/>
              <a:t>privacy</a:t>
            </a:r>
          </a:p>
          <a:p>
            <a:r>
              <a:rPr lang="en-US" sz="1000" dirty="0" smtClean="0"/>
              <a:t>People </a:t>
            </a:r>
            <a:r>
              <a:rPr lang="en-US" sz="1000" dirty="0"/>
              <a:t>can be idiots</a:t>
            </a:r>
          </a:p>
          <a:p>
            <a:r>
              <a:rPr lang="en-US" sz="1000" dirty="0"/>
              <a:t>What mean people say</a:t>
            </a:r>
          </a:p>
          <a:p>
            <a:r>
              <a:rPr lang="en-US" sz="1000" dirty="0"/>
              <a:t>Hacking</a:t>
            </a:r>
          </a:p>
          <a:p>
            <a:r>
              <a:rPr lang="en-US" sz="1000" dirty="0"/>
              <a:t>I really dislike when people can see your location and text or call </a:t>
            </a:r>
            <a:r>
              <a:rPr lang="en-US" sz="1000" dirty="0" smtClean="0"/>
              <a:t>you.</a:t>
            </a:r>
            <a:endParaRPr lang="en-US" sz="1000" dirty="0"/>
          </a:p>
          <a:p>
            <a:r>
              <a:rPr lang="en-US" sz="1000" dirty="0"/>
              <a:t>You can’t take anything </a:t>
            </a:r>
            <a:r>
              <a:rPr lang="en-US" sz="1000" dirty="0" smtClean="0"/>
              <a:t>back</a:t>
            </a:r>
          </a:p>
          <a:p>
            <a:r>
              <a:rPr lang="en-US" sz="1000" dirty="0" smtClean="0"/>
              <a:t>Wasting </a:t>
            </a:r>
            <a:r>
              <a:rPr lang="en-US" sz="1000" dirty="0"/>
              <a:t>time</a:t>
            </a:r>
          </a:p>
          <a:p>
            <a:r>
              <a:rPr lang="en-US" sz="1000" dirty="0"/>
              <a:t>It’s a little too addictive</a:t>
            </a:r>
          </a:p>
          <a:p>
            <a:r>
              <a:rPr lang="en-US" sz="1000" dirty="0" smtClean="0"/>
              <a:t>Porn </a:t>
            </a:r>
          </a:p>
          <a:p>
            <a:r>
              <a:rPr lang="en-US" sz="1000" dirty="0" smtClean="0"/>
              <a:t>People </a:t>
            </a:r>
            <a:r>
              <a:rPr lang="en-US" sz="1000" dirty="0"/>
              <a:t>can kidnap people</a:t>
            </a:r>
          </a:p>
          <a:p>
            <a:r>
              <a:rPr lang="en-US" sz="1000" dirty="0" smtClean="0"/>
              <a:t>Scammers</a:t>
            </a:r>
            <a:endParaRPr lang="en-US" sz="1000" dirty="0"/>
          </a:p>
          <a:p>
            <a:r>
              <a:rPr lang="en-US" sz="1000" dirty="0" smtClean="0"/>
              <a:t>Sometimes </a:t>
            </a:r>
            <a:r>
              <a:rPr lang="en-US" sz="1000" dirty="0"/>
              <a:t>you might accidently see something inappropriate that someone else has posted</a:t>
            </a:r>
          </a:p>
          <a:p>
            <a:r>
              <a:rPr lang="en-US" sz="1000" dirty="0" smtClean="0"/>
              <a:t>When </a:t>
            </a:r>
            <a:r>
              <a:rPr lang="en-US" sz="1000" dirty="0"/>
              <a:t>friends post too much</a:t>
            </a:r>
          </a:p>
          <a:p>
            <a:r>
              <a:rPr lang="en-US" sz="1000" dirty="0" smtClean="0"/>
              <a:t>Remove </a:t>
            </a:r>
            <a:r>
              <a:rPr lang="en-US" sz="1000" dirty="0"/>
              <a:t>ads</a:t>
            </a:r>
          </a:p>
          <a:p>
            <a:r>
              <a:rPr lang="en-US" sz="1000" dirty="0" smtClean="0"/>
              <a:t>Too </a:t>
            </a:r>
            <a:r>
              <a:rPr lang="en-US" sz="1000" dirty="0"/>
              <a:t>many notifications</a:t>
            </a:r>
          </a:p>
          <a:p>
            <a:r>
              <a:rPr lang="en-US" sz="1000" b="1" dirty="0" smtClean="0"/>
              <a:t>My </a:t>
            </a:r>
            <a:r>
              <a:rPr lang="en-US" sz="1000" b="1" dirty="0"/>
              <a:t>least favorite thing is that it can cause people pain because they could look at someone and get mad at themselves because they are not like that</a:t>
            </a:r>
            <a:r>
              <a:rPr lang="en-US" sz="1000" b="1" dirty="0" smtClean="0"/>
              <a:t>.</a:t>
            </a:r>
            <a:endParaRPr lang="en-US" sz="1000" b="1" dirty="0"/>
          </a:p>
          <a:p>
            <a:r>
              <a:rPr lang="en-US" sz="1000" dirty="0"/>
              <a:t>You can get upset if you don’t have a lot of </a:t>
            </a:r>
            <a:r>
              <a:rPr lang="en-US" sz="1000" dirty="0" smtClean="0"/>
              <a:t>likes.</a:t>
            </a:r>
            <a:endParaRPr lang="en-US" sz="1000" dirty="0"/>
          </a:p>
          <a:p>
            <a:r>
              <a:rPr lang="en-US" sz="1000" dirty="0" err="1" smtClean="0"/>
              <a:t>Catfishing</a:t>
            </a:r>
            <a:endParaRPr lang="en-US" sz="1000" dirty="0"/>
          </a:p>
          <a:p>
            <a:r>
              <a:rPr lang="en-US" sz="1000" dirty="0"/>
              <a:t>Spam</a:t>
            </a:r>
          </a:p>
          <a:p>
            <a:r>
              <a:rPr lang="en-US" sz="1000" dirty="0" err="1"/>
              <a:t>Cringey</a:t>
            </a:r>
            <a:r>
              <a:rPr lang="en-US" sz="1000" dirty="0"/>
              <a:t> people</a:t>
            </a:r>
          </a:p>
          <a:p>
            <a:r>
              <a:rPr lang="en-US" sz="1000" dirty="0" smtClean="0"/>
              <a:t>Everyone </a:t>
            </a:r>
            <a:r>
              <a:rPr lang="en-US" sz="1000" dirty="0"/>
              <a:t>can judge you</a:t>
            </a:r>
          </a:p>
          <a:p>
            <a:r>
              <a:rPr lang="en-US" sz="1000" dirty="0"/>
              <a:t>I can get very jealous</a:t>
            </a:r>
          </a:p>
          <a:p>
            <a:r>
              <a:rPr lang="en-US" sz="1000" dirty="0"/>
              <a:t>Violence</a:t>
            </a:r>
          </a:p>
          <a:p>
            <a:endParaRPr lang="en-US" sz="1100" dirty="0"/>
          </a:p>
        </p:txBody>
      </p:sp>
    </p:spTree>
    <p:extLst>
      <p:ext uri="{BB962C8B-B14F-4D97-AF65-F5344CB8AC3E}">
        <p14:creationId xmlns:p14="http://schemas.microsoft.com/office/powerpoint/2010/main" val="204161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dirty="0" smtClean="0"/>
              <a:t/>
            </a:r>
            <a:br>
              <a:rPr lang="en-US" sz="2400" dirty="0" smtClean="0"/>
            </a:br>
            <a:r>
              <a:rPr lang="en-US" sz="2400" dirty="0" smtClean="0"/>
              <a:t>What </a:t>
            </a:r>
            <a:r>
              <a:rPr lang="en-US" sz="2400" dirty="0"/>
              <a:t>is the one thing you would </a:t>
            </a:r>
            <a:r>
              <a:rPr lang="en-US" sz="2400" dirty="0" smtClean="0"/>
              <a:t/>
            </a:r>
            <a:br>
              <a:rPr lang="en-US" sz="2400" dirty="0" smtClean="0"/>
            </a:br>
            <a:r>
              <a:rPr lang="en-US" sz="2400" dirty="0" smtClean="0"/>
              <a:t>change </a:t>
            </a:r>
            <a:r>
              <a:rPr lang="en-US" sz="2400" dirty="0"/>
              <a:t>about social media? </a:t>
            </a:r>
            <a:br>
              <a:rPr lang="en-US" sz="2400" dirty="0"/>
            </a:br>
            <a:endParaRPr lang="en-US" sz="2400" dirty="0"/>
          </a:p>
        </p:txBody>
      </p:sp>
      <p:sp>
        <p:nvSpPr>
          <p:cNvPr id="3" name="Content Placeholder 2"/>
          <p:cNvSpPr>
            <a:spLocks noGrp="1"/>
          </p:cNvSpPr>
          <p:nvPr>
            <p:ph idx="1"/>
          </p:nvPr>
        </p:nvSpPr>
        <p:spPr/>
        <p:txBody>
          <a:bodyPr>
            <a:normAutofit fontScale="47500" lnSpcReduction="20000"/>
          </a:bodyPr>
          <a:lstStyle/>
          <a:p>
            <a:r>
              <a:rPr lang="en-US" dirty="0"/>
              <a:t>The hate that people can spread</a:t>
            </a:r>
          </a:p>
          <a:p>
            <a:r>
              <a:rPr lang="en-US" dirty="0"/>
              <a:t>People say only positive</a:t>
            </a:r>
          </a:p>
          <a:p>
            <a:r>
              <a:rPr lang="en-US" dirty="0"/>
              <a:t>The </a:t>
            </a:r>
            <a:r>
              <a:rPr lang="en-US" b="1" dirty="0"/>
              <a:t>mean people</a:t>
            </a:r>
            <a:r>
              <a:rPr lang="en-US" dirty="0"/>
              <a:t>, </a:t>
            </a:r>
            <a:r>
              <a:rPr lang="en-US" dirty="0" err="1"/>
              <a:t>cyberbullying</a:t>
            </a:r>
            <a:endParaRPr lang="en-US" dirty="0"/>
          </a:p>
          <a:p>
            <a:r>
              <a:rPr lang="en-US" dirty="0" smtClean="0"/>
              <a:t>Hacking</a:t>
            </a:r>
            <a:endParaRPr lang="en-US" dirty="0"/>
          </a:p>
          <a:p>
            <a:r>
              <a:rPr lang="en-US" dirty="0"/>
              <a:t>It would automatically block comments and people that are </a:t>
            </a:r>
            <a:r>
              <a:rPr lang="en-US" dirty="0" err="1"/>
              <a:t>cyberbullies</a:t>
            </a:r>
            <a:endParaRPr lang="en-US" dirty="0"/>
          </a:p>
          <a:p>
            <a:r>
              <a:rPr lang="en-US" dirty="0"/>
              <a:t>Your phone tracker but only your parents can use it</a:t>
            </a:r>
          </a:p>
          <a:p>
            <a:r>
              <a:rPr lang="en-US" dirty="0" smtClean="0"/>
              <a:t>It </a:t>
            </a:r>
            <a:r>
              <a:rPr lang="en-US" dirty="0"/>
              <a:t>could automatically block bad people and mean comments</a:t>
            </a:r>
          </a:p>
          <a:p>
            <a:r>
              <a:rPr lang="en-US" dirty="0"/>
              <a:t>When people post at a party you were not invited to</a:t>
            </a:r>
          </a:p>
          <a:p>
            <a:r>
              <a:rPr lang="en-US" dirty="0"/>
              <a:t>Take away inappropriate websites</a:t>
            </a:r>
          </a:p>
          <a:p>
            <a:r>
              <a:rPr lang="en-US" dirty="0"/>
              <a:t>Posting only artwork</a:t>
            </a:r>
          </a:p>
          <a:p>
            <a:r>
              <a:rPr lang="en-US" dirty="0"/>
              <a:t>Paul brothers</a:t>
            </a:r>
          </a:p>
          <a:p>
            <a:r>
              <a:rPr lang="en-US" dirty="0" smtClean="0"/>
              <a:t>That </a:t>
            </a:r>
            <a:r>
              <a:rPr lang="en-US" dirty="0"/>
              <a:t>random people can talk to you if you don’t have a private account</a:t>
            </a:r>
          </a:p>
          <a:p>
            <a:r>
              <a:rPr lang="en-US" dirty="0" smtClean="0"/>
              <a:t>No </a:t>
            </a:r>
            <a:r>
              <a:rPr lang="en-US" dirty="0"/>
              <a:t>scammers</a:t>
            </a:r>
          </a:p>
          <a:p>
            <a:r>
              <a:rPr lang="en-US" dirty="0"/>
              <a:t>Weird accounts should be immediately blocked</a:t>
            </a:r>
          </a:p>
          <a:p>
            <a:r>
              <a:rPr lang="en-US" dirty="0"/>
              <a:t>If you are public, you can still block weird people</a:t>
            </a:r>
          </a:p>
          <a:p>
            <a:r>
              <a:rPr lang="en-US" dirty="0"/>
              <a:t>I would make it so you couldn’t give hate comments </a:t>
            </a:r>
          </a:p>
          <a:p>
            <a:r>
              <a:rPr lang="en-US" dirty="0"/>
              <a:t>No stalking</a:t>
            </a:r>
          </a:p>
          <a:p>
            <a:r>
              <a:rPr lang="en-US" dirty="0"/>
              <a:t>I would make it less addictive</a:t>
            </a:r>
          </a:p>
          <a:p>
            <a:r>
              <a:rPr lang="en-US" b="1" dirty="0"/>
              <a:t>Delete Trump’s </a:t>
            </a:r>
            <a:r>
              <a:rPr lang="en-US" b="1" dirty="0" smtClean="0"/>
              <a:t>account</a:t>
            </a:r>
          </a:p>
          <a:p>
            <a:r>
              <a:rPr lang="en-US" dirty="0" smtClean="0"/>
              <a:t>There </a:t>
            </a:r>
            <a:r>
              <a:rPr lang="en-US" dirty="0"/>
              <a:t>should be background checks</a:t>
            </a:r>
          </a:p>
          <a:p>
            <a:r>
              <a:rPr lang="en-US" b="1" dirty="0"/>
              <a:t>I would change the policy to no kids under 11</a:t>
            </a:r>
          </a:p>
          <a:p>
            <a:r>
              <a:rPr lang="en-US" dirty="0"/>
              <a:t>Allow kids not to use it</a:t>
            </a:r>
          </a:p>
          <a:p>
            <a:r>
              <a:rPr lang="en-US" dirty="0"/>
              <a:t>I would make it more safe and secure</a:t>
            </a:r>
          </a:p>
          <a:p>
            <a:r>
              <a:rPr lang="en-US" dirty="0"/>
              <a:t>If you delete something then it will be deleted and no one can see it</a:t>
            </a:r>
          </a:p>
          <a:p>
            <a:endParaRPr lang="en-US" dirty="0"/>
          </a:p>
        </p:txBody>
      </p:sp>
    </p:spTree>
    <p:extLst>
      <p:ext uri="{BB962C8B-B14F-4D97-AF65-F5344CB8AC3E}">
        <p14:creationId xmlns:p14="http://schemas.microsoft.com/office/powerpoint/2010/main" val="340183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372"/>
            <a:ext cx="8260672" cy="1039427"/>
          </a:xfrm>
        </p:spPr>
        <p:style>
          <a:lnRef idx="2">
            <a:schemeClr val="dk1"/>
          </a:lnRef>
          <a:fillRef idx="1">
            <a:schemeClr val="lt1"/>
          </a:fillRef>
          <a:effectRef idx="0">
            <a:schemeClr val="dk1"/>
          </a:effectRef>
          <a:fontRef idx="minor">
            <a:schemeClr val="dk1"/>
          </a:fontRef>
        </p:style>
        <p:txBody>
          <a:bodyPr>
            <a:noAutofit/>
          </a:bodyPr>
          <a:lstStyle/>
          <a:p>
            <a:r>
              <a:rPr lang="en-US" sz="2400" dirty="0" smtClean="0">
                <a:latin typeface="+mn-lt"/>
              </a:rPr>
              <a:t/>
            </a:r>
            <a:br>
              <a:rPr lang="en-US" sz="2400" dirty="0" smtClean="0">
                <a:latin typeface="+mn-lt"/>
              </a:rPr>
            </a:br>
            <a:r>
              <a:rPr lang="en-US" sz="2400" dirty="0" smtClean="0">
                <a:latin typeface="+mn-lt"/>
              </a:rPr>
              <a:t>What </a:t>
            </a:r>
            <a:r>
              <a:rPr lang="en-US" sz="2400" dirty="0">
                <a:latin typeface="+mn-lt"/>
              </a:rPr>
              <a:t>do you wish adults knew </a:t>
            </a:r>
            <a:r>
              <a:rPr lang="en-US" sz="2400" dirty="0" smtClean="0">
                <a:latin typeface="+mn-lt"/>
              </a:rPr>
              <a:t/>
            </a:r>
            <a:br>
              <a:rPr lang="en-US" sz="2400" dirty="0" smtClean="0">
                <a:latin typeface="+mn-lt"/>
              </a:rPr>
            </a:br>
            <a:r>
              <a:rPr lang="en-US" sz="2400" dirty="0" smtClean="0">
                <a:latin typeface="+mn-lt"/>
              </a:rPr>
              <a:t>about </a:t>
            </a:r>
            <a:r>
              <a:rPr lang="en-US" sz="2400" dirty="0">
                <a:latin typeface="+mn-lt"/>
              </a:rPr>
              <a:t>social media? </a:t>
            </a:r>
            <a:br>
              <a:rPr lang="en-US" sz="2400" dirty="0">
                <a:latin typeface="+mn-lt"/>
              </a:rPr>
            </a:br>
            <a:endParaRPr lang="en-US" sz="2400" dirty="0">
              <a:latin typeface="+mn-lt"/>
            </a:endParaRPr>
          </a:p>
        </p:txBody>
      </p:sp>
      <p:sp>
        <p:nvSpPr>
          <p:cNvPr id="3" name="Content Placeholder 2"/>
          <p:cNvSpPr>
            <a:spLocks noGrp="1"/>
          </p:cNvSpPr>
          <p:nvPr>
            <p:ph idx="1"/>
          </p:nvPr>
        </p:nvSpPr>
        <p:spPr/>
        <p:txBody>
          <a:bodyPr>
            <a:normAutofit fontScale="47500" lnSpcReduction="20000"/>
          </a:bodyPr>
          <a:lstStyle/>
          <a:p>
            <a:r>
              <a:rPr lang="en-US" dirty="0"/>
              <a:t>That it is a way to express yourself. </a:t>
            </a:r>
          </a:p>
          <a:p>
            <a:r>
              <a:rPr lang="en-US" dirty="0"/>
              <a:t>About </a:t>
            </a:r>
            <a:r>
              <a:rPr lang="en-US" dirty="0" err="1"/>
              <a:t>cyberbullying</a:t>
            </a:r>
            <a:endParaRPr lang="en-US" dirty="0"/>
          </a:p>
          <a:p>
            <a:r>
              <a:rPr lang="en-US" b="1" dirty="0"/>
              <a:t>That it is not a waste of time</a:t>
            </a:r>
          </a:p>
          <a:p>
            <a:r>
              <a:rPr lang="en-US" b="1" dirty="0"/>
              <a:t>That there is more good stuff than bad stuff</a:t>
            </a:r>
          </a:p>
          <a:p>
            <a:r>
              <a:rPr lang="en-US" dirty="0"/>
              <a:t>It’s really fun</a:t>
            </a:r>
          </a:p>
          <a:p>
            <a:r>
              <a:rPr lang="en-US" dirty="0" err="1"/>
              <a:t>Snapchat</a:t>
            </a:r>
            <a:r>
              <a:rPr lang="en-US" dirty="0"/>
              <a:t> is the best app</a:t>
            </a:r>
          </a:p>
          <a:p>
            <a:r>
              <a:rPr lang="en-US" dirty="0"/>
              <a:t>That they knew about social interactions people have or things that make people depressed</a:t>
            </a:r>
          </a:p>
          <a:p>
            <a:r>
              <a:rPr lang="en-US" dirty="0"/>
              <a:t>That it is dangerous to be friends with a stranger</a:t>
            </a:r>
          </a:p>
          <a:p>
            <a:r>
              <a:rPr lang="en-US" dirty="0"/>
              <a:t>Most don't understand it and can’t use it</a:t>
            </a:r>
          </a:p>
          <a:p>
            <a:r>
              <a:rPr lang="en-US" dirty="0"/>
              <a:t>That you can block bad people</a:t>
            </a:r>
          </a:p>
          <a:p>
            <a:r>
              <a:rPr lang="en-US" dirty="0" smtClean="0"/>
              <a:t>If </a:t>
            </a:r>
            <a:r>
              <a:rPr lang="en-US" dirty="0"/>
              <a:t>you block people they can’t see your photos</a:t>
            </a:r>
          </a:p>
          <a:p>
            <a:r>
              <a:rPr lang="en-US" dirty="0"/>
              <a:t>I wish adults would understand that social media was a procrastinating excuse</a:t>
            </a:r>
          </a:p>
          <a:p>
            <a:r>
              <a:rPr lang="en-US" dirty="0"/>
              <a:t>Kids like social media and they are responsible</a:t>
            </a:r>
          </a:p>
          <a:p>
            <a:r>
              <a:rPr lang="en-US" dirty="0" smtClean="0"/>
              <a:t>It </a:t>
            </a:r>
            <a:r>
              <a:rPr lang="en-US" dirty="0"/>
              <a:t>can be useful and helpful with certain things</a:t>
            </a:r>
          </a:p>
          <a:p>
            <a:r>
              <a:rPr lang="en-US" b="1" dirty="0"/>
              <a:t>Trust us! </a:t>
            </a:r>
          </a:p>
          <a:p>
            <a:r>
              <a:rPr lang="en-US" dirty="0">
                <a:solidFill>
                  <a:schemeClr val="tx1"/>
                </a:solidFill>
              </a:rPr>
              <a:t>It’s horrible, </a:t>
            </a:r>
            <a:r>
              <a:rPr lang="en-US" dirty="0" smtClean="0">
                <a:solidFill>
                  <a:schemeClr val="tx1"/>
                </a:solidFill>
              </a:rPr>
              <a:t>dangerous.</a:t>
            </a:r>
            <a:endParaRPr lang="en-US" dirty="0">
              <a:solidFill>
                <a:schemeClr val="tx1"/>
              </a:solidFill>
            </a:endParaRPr>
          </a:p>
          <a:p>
            <a:r>
              <a:rPr lang="en-US" dirty="0"/>
              <a:t>Social media is where kids open up to have fun and to understand social media is not all bad.</a:t>
            </a:r>
          </a:p>
          <a:p>
            <a:r>
              <a:rPr lang="en-US" dirty="0"/>
              <a:t>It helps me escape my </a:t>
            </a:r>
            <a:r>
              <a:rPr lang="en-US" dirty="0" smtClean="0"/>
              <a:t>depression.</a:t>
            </a:r>
            <a:endParaRPr lang="en-US" dirty="0"/>
          </a:p>
          <a:p>
            <a:r>
              <a:rPr lang="en-US" dirty="0" smtClean="0"/>
              <a:t>I </a:t>
            </a:r>
            <a:r>
              <a:rPr lang="en-US" dirty="0"/>
              <a:t>wish they knew about bad </a:t>
            </a:r>
            <a:r>
              <a:rPr lang="en-US" dirty="0" smtClean="0"/>
              <a:t>people.</a:t>
            </a:r>
          </a:p>
          <a:p>
            <a:r>
              <a:rPr lang="en-US" b="1" dirty="0" smtClean="0"/>
              <a:t>How </a:t>
            </a:r>
            <a:r>
              <a:rPr lang="en-US" b="1" dirty="0"/>
              <a:t>to use it</a:t>
            </a:r>
          </a:p>
          <a:p>
            <a:r>
              <a:rPr lang="en-US" dirty="0"/>
              <a:t>I am responsible on social media</a:t>
            </a:r>
          </a:p>
          <a:p>
            <a:r>
              <a:rPr lang="en-US" dirty="0"/>
              <a:t>Sometimes social media isn’t always inappropriate and that we can make private accounts</a:t>
            </a:r>
          </a:p>
          <a:p>
            <a:r>
              <a:rPr lang="en-US" dirty="0"/>
              <a:t>I wish adults can see the pros and cons about social media</a:t>
            </a:r>
          </a:p>
          <a:p>
            <a:endParaRPr lang="en-US" dirty="0"/>
          </a:p>
        </p:txBody>
      </p:sp>
    </p:spTree>
    <p:extLst>
      <p:ext uri="{BB962C8B-B14F-4D97-AF65-F5344CB8AC3E}">
        <p14:creationId xmlns:p14="http://schemas.microsoft.com/office/powerpoint/2010/main" val="67302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Parent Session #1</a:t>
            </a:r>
            <a:endParaRPr lang="en-US" dirty="0"/>
          </a:p>
        </p:txBody>
      </p:sp>
      <p:sp>
        <p:nvSpPr>
          <p:cNvPr id="3" name="Content Placeholder 2"/>
          <p:cNvSpPr>
            <a:spLocks noGrp="1"/>
          </p:cNvSpPr>
          <p:nvPr>
            <p:ph idx="1"/>
          </p:nvPr>
        </p:nvSpPr>
        <p:spPr/>
        <p:txBody>
          <a:bodyPr>
            <a:normAutofit lnSpcReduction="10000"/>
          </a:bodyPr>
          <a:lstStyle/>
          <a:p>
            <a:r>
              <a:rPr lang="en-US" dirty="0" smtClean="0"/>
              <a:t>Discussed parent surveys and overall concerns parents have</a:t>
            </a:r>
          </a:p>
          <a:p>
            <a:r>
              <a:rPr lang="en-US" dirty="0" smtClean="0"/>
              <a:t>Not all media are created equally</a:t>
            </a:r>
          </a:p>
          <a:p>
            <a:r>
              <a:rPr lang="en-US" dirty="0" smtClean="0"/>
              <a:t>Adolescents yesterday and today</a:t>
            </a:r>
          </a:p>
          <a:p>
            <a:r>
              <a:rPr lang="en-US" dirty="0" smtClean="0"/>
              <a:t>What we know </a:t>
            </a:r>
          </a:p>
          <a:p>
            <a:pPr lvl="2"/>
            <a:r>
              <a:rPr lang="en-US" dirty="0"/>
              <a:t>We spend a lot of time with media.</a:t>
            </a:r>
          </a:p>
          <a:p>
            <a:pPr lvl="2"/>
            <a:r>
              <a:rPr lang="en-US" dirty="0"/>
              <a:t>Media impact us.</a:t>
            </a:r>
          </a:p>
          <a:p>
            <a:pPr lvl="2"/>
            <a:r>
              <a:rPr lang="en-US" dirty="0"/>
              <a:t>Media can be positive.</a:t>
            </a:r>
          </a:p>
          <a:p>
            <a:pPr lvl="2"/>
            <a:r>
              <a:rPr lang="en-US" dirty="0"/>
              <a:t>Media can be negative.</a:t>
            </a:r>
          </a:p>
          <a:p>
            <a:pPr lvl="2"/>
            <a:r>
              <a:rPr lang="en-US" dirty="0"/>
              <a:t>There is risk with media use.</a:t>
            </a:r>
          </a:p>
          <a:p>
            <a:pPr lvl="2"/>
            <a:r>
              <a:rPr lang="en-US" dirty="0"/>
              <a:t>There is opportunity with media use.</a:t>
            </a:r>
          </a:p>
          <a:p>
            <a:pPr lvl="2"/>
            <a:r>
              <a:rPr lang="en-US" dirty="0"/>
              <a:t>Parents are worried and overwhelmed.</a:t>
            </a:r>
          </a:p>
          <a:p>
            <a:endParaRPr lang="en-US" dirty="0"/>
          </a:p>
        </p:txBody>
      </p:sp>
    </p:spTree>
    <p:extLst>
      <p:ext uri="{BB962C8B-B14F-4D97-AF65-F5344CB8AC3E}">
        <p14:creationId xmlns:p14="http://schemas.microsoft.com/office/powerpoint/2010/main" val="933519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Parent Session </a:t>
            </a:r>
            <a:r>
              <a:rPr lang="en-US" dirty="0" smtClean="0"/>
              <a:t>#1 (cont.)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Current debates about kids and technology</a:t>
            </a:r>
          </a:p>
          <a:p>
            <a:pPr lvl="2"/>
            <a:r>
              <a:rPr lang="en-US" dirty="0"/>
              <a:t>Tech Company Responsibility</a:t>
            </a:r>
          </a:p>
          <a:p>
            <a:pPr lvl="2"/>
            <a:r>
              <a:rPr lang="en-US" dirty="0"/>
              <a:t>Tech Addiction</a:t>
            </a:r>
          </a:p>
          <a:p>
            <a:pPr lvl="2"/>
            <a:r>
              <a:rPr lang="en-US" dirty="0"/>
              <a:t>Screen time </a:t>
            </a:r>
          </a:p>
          <a:p>
            <a:pPr lvl="2"/>
            <a:r>
              <a:rPr lang="en-US" dirty="0"/>
              <a:t>Depression </a:t>
            </a:r>
          </a:p>
          <a:p>
            <a:pPr lvl="2"/>
            <a:r>
              <a:rPr lang="en-US" dirty="0"/>
              <a:t>Anxiety</a:t>
            </a:r>
          </a:p>
          <a:p>
            <a:pPr lvl="2"/>
            <a:r>
              <a:rPr lang="en-US" dirty="0"/>
              <a:t>Privacy</a:t>
            </a:r>
          </a:p>
          <a:p>
            <a:r>
              <a:rPr lang="en-US" b="1" dirty="0"/>
              <a:t>There is NO scholarly consensus on any of these issues. </a:t>
            </a:r>
          </a:p>
          <a:p>
            <a:endParaRPr lang="en-US" dirty="0" smtClean="0"/>
          </a:p>
        </p:txBody>
      </p:sp>
    </p:spTree>
    <p:extLst>
      <p:ext uri="{BB962C8B-B14F-4D97-AF65-F5344CB8AC3E}">
        <p14:creationId xmlns:p14="http://schemas.microsoft.com/office/powerpoint/2010/main" val="314238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latin typeface="Avenir Book"/>
                <a:cs typeface="Avenir Book"/>
              </a:rPr>
              <a:t>The 6 </a:t>
            </a:r>
            <a:r>
              <a:rPr lang="en-US" dirty="0" err="1" smtClean="0">
                <a:latin typeface="Avenir Book"/>
                <a:cs typeface="Avenir Book"/>
              </a:rPr>
              <a:t>Es</a:t>
            </a:r>
            <a:endParaRPr lang="en-US" dirty="0">
              <a:latin typeface="Avenir Book"/>
              <a:cs typeface="Avenir Book"/>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endParaRPr lang="en-US" dirty="0" smtClean="0">
              <a:latin typeface="Avenir Book"/>
              <a:cs typeface="Avenir Book"/>
            </a:endParaRPr>
          </a:p>
          <a:p>
            <a:r>
              <a:rPr lang="en-US" dirty="0" smtClean="0">
                <a:latin typeface="Avenir Book"/>
                <a:cs typeface="Avenir Book"/>
              </a:rPr>
              <a:t>Exemplify</a:t>
            </a:r>
          </a:p>
          <a:p>
            <a:r>
              <a:rPr lang="en-US" dirty="0" smtClean="0">
                <a:latin typeface="Avenir Book"/>
                <a:cs typeface="Avenir Book"/>
              </a:rPr>
              <a:t>Explain</a:t>
            </a:r>
          </a:p>
          <a:p>
            <a:r>
              <a:rPr lang="en-US" dirty="0" smtClean="0">
                <a:latin typeface="Avenir Book"/>
                <a:cs typeface="Avenir Book"/>
              </a:rPr>
              <a:t>Engage</a:t>
            </a:r>
          </a:p>
          <a:p>
            <a:r>
              <a:rPr lang="en-US" dirty="0" smtClean="0">
                <a:latin typeface="Avenir Book"/>
                <a:cs typeface="Avenir Book"/>
              </a:rPr>
              <a:t>Empathize</a:t>
            </a:r>
          </a:p>
          <a:p>
            <a:r>
              <a:rPr lang="en-US" dirty="0" smtClean="0">
                <a:latin typeface="Avenir Book"/>
                <a:cs typeface="Avenir Book"/>
              </a:rPr>
              <a:t>Educate</a:t>
            </a:r>
          </a:p>
          <a:p>
            <a:r>
              <a:rPr lang="en-US" dirty="0" smtClean="0">
                <a:latin typeface="Avenir Book"/>
                <a:cs typeface="Avenir Book"/>
              </a:rPr>
              <a:t>Empower</a:t>
            </a:r>
          </a:p>
          <a:p>
            <a:endParaRPr lang="en-US" dirty="0" smtClean="0"/>
          </a:p>
          <a:p>
            <a:endParaRPr lang="en-US" dirty="0"/>
          </a:p>
        </p:txBody>
      </p:sp>
      <p:pic>
        <p:nvPicPr>
          <p:cNvPr id="6" name="Picture 5" descr="SmartPhone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291" y="1952625"/>
            <a:ext cx="3536941" cy="3905250"/>
          </a:xfrm>
          <a:prstGeom prst="rect">
            <a:avLst/>
          </a:prstGeom>
        </p:spPr>
      </p:pic>
    </p:spTree>
    <p:extLst>
      <p:ext uri="{BB962C8B-B14F-4D97-AF65-F5344CB8AC3E}">
        <p14:creationId xmlns:p14="http://schemas.microsoft.com/office/powerpoint/2010/main" val="39135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Morton Street Workshops	</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Parent Survey, Student Survey</a:t>
            </a:r>
          </a:p>
          <a:p>
            <a:r>
              <a:rPr lang="en-US" dirty="0" smtClean="0"/>
              <a:t>Tuesday, March 13  - Parent Session #1</a:t>
            </a:r>
          </a:p>
          <a:p>
            <a:r>
              <a:rPr lang="en-US" dirty="0" smtClean="0"/>
              <a:t>Thursday, March 15 and Friday, March 16 </a:t>
            </a:r>
            <a:r>
              <a:rPr lang="mr-IN" dirty="0" smtClean="0"/>
              <a:t>–</a:t>
            </a:r>
            <a:r>
              <a:rPr lang="en-US" dirty="0" smtClean="0"/>
              <a:t> Student Workshop #1</a:t>
            </a:r>
          </a:p>
          <a:p>
            <a:r>
              <a:rPr lang="en-US" dirty="0" smtClean="0"/>
              <a:t>Homework assignment</a:t>
            </a:r>
          </a:p>
          <a:p>
            <a:r>
              <a:rPr lang="en-US" dirty="0" smtClean="0"/>
              <a:t>Monday, March 26 and Tuesday, March 27 </a:t>
            </a:r>
            <a:r>
              <a:rPr lang="mr-IN" dirty="0" smtClean="0"/>
              <a:t>–</a:t>
            </a:r>
            <a:r>
              <a:rPr lang="en-US" dirty="0" smtClean="0"/>
              <a:t> Student Workshop #2</a:t>
            </a:r>
          </a:p>
          <a:p>
            <a:r>
              <a:rPr lang="en-US" dirty="0" smtClean="0"/>
              <a:t>Tuesday, April 24 </a:t>
            </a:r>
            <a:r>
              <a:rPr lang="mr-IN" dirty="0" smtClean="0"/>
              <a:t>–</a:t>
            </a:r>
            <a:r>
              <a:rPr lang="en-US" dirty="0" smtClean="0"/>
              <a:t> Parent Session #2</a:t>
            </a:r>
            <a:endParaRPr lang="en-US" dirty="0"/>
          </a:p>
        </p:txBody>
      </p:sp>
    </p:spTree>
    <p:extLst>
      <p:ext uri="{BB962C8B-B14F-4D97-AF65-F5344CB8AC3E}">
        <p14:creationId xmlns:p14="http://schemas.microsoft.com/office/powerpoint/2010/main" val="303075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95029" y="2112900"/>
            <a:ext cx="7772400" cy="182562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6000" b="1" dirty="0" smtClean="0"/>
              <a:t>Media, Technology </a:t>
            </a:r>
            <a:br>
              <a:rPr lang="en-US" sz="6000" b="1" dirty="0" smtClean="0"/>
            </a:br>
            <a:r>
              <a:rPr lang="en-US" sz="6000" b="1" dirty="0" smtClean="0"/>
              <a:t>and You</a:t>
            </a:r>
            <a:endParaRPr lang="en-US" sz="6000" b="1" dirty="0"/>
          </a:p>
        </p:txBody>
      </p:sp>
      <p:sp>
        <p:nvSpPr>
          <p:cNvPr id="3" name="Subtitle 2"/>
          <p:cNvSpPr>
            <a:spLocks noGrp="1"/>
          </p:cNvSpPr>
          <p:nvPr>
            <p:ph type="subTitle" idx="4294967295"/>
          </p:nvPr>
        </p:nvSpPr>
        <p:spPr>
          <a:xfrm>
            <a:off x="1498600" y="3938525"/>
            <a:ext cx="6745288" cy="1295400"/>
          </a:xfrm>
        </p:spPr>
        <p:style>
          <a:lnRef idx="1">
            <a:schemeClr val="accent1"/>
          </a:lnRef>
          <a:fillRef idx="2">
            <a:schemeClr val="accent1"/>
          </a:fillRef>
          <a:effectRef idx="1">
            <a:schemeClr val="accent1"/>
          </a:effectRef>
          <a:fontRef idx="minor">
            <a:schemeClr val="dk1"/>
          </a:fontRef>
        </p:style>
        <p:txBody>
          <a:bodyPr>
            <a:normAutofit/>
          </a:bodyPr>
          <a:lstStyle/>
          <a:p>
            <a:pPr marL="114300" indent="0" algn="ctr">
              <a:buNone/>
            </a:pPr>
            <a:r>
              <a:rPr lang="en-US" dirty="0" smtClean="0"/>
              <a:t>75 Morton Street </a:t>
            </a:r>
          </a:p>
          <a:p>
            <a:pPr marL="114300" indent="0" algn="ctr">
              <a:buNone/>
            </a:pPr>
            <a:r>
              <a:rPr lang="en-US" dirty="0" smtClean="0"/>
              <a:t>Student Workshop Session 1</a:t>
            </a:r>
          </a:p>
          <a:p>
            <a:endParaRPr lang="en-US" dirty="0" smtClean="0"/>
          </a:p>
          <a:p>
            <a:endParaRPr lang="en-US" dirty="0"/>
          </a:p>
        </p:txBody>
      </p:sp>
      <p:pic>
        <p:nvPicPr>
          <p:cNvPr id="6" name="Picture 5" descr="th-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66" y="4758589"/>
            <a:ext cx="2224653" cy="1485900"/>
          </a:xfrm>
          <a:prstGeom prst="rect">
            <a:avLst/>
          </a:prstGeom>
        </p:spPr>
      </p:pic>
      <p:pic>
        <p:nvPicPr>
          <p:cNvPr id="7" name="Picture 6" descr="t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79" y="4758589"/>
            <a:ext cx="2228850" cy="1485900"/>
          </a:xfrm>
          <a:prstGeom prst="rect">
            <a:avLst/>
          </a:prstGeom>
        </p:spPr>
      </p:pic>
      <p:pic>
        <p:nvPicPr>
          <p:cNvPr id="10" name="Picture 9" descr="teens-phones-and-social-med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019" y="162120"/>
            <a:ext cx="3901560" cy="1950780"/>
          </a:xfrm>
          <a:prstGeom prst="rect">
            <a:avLst/>
          </a:prstGeom>
        </p:spPr>
      </p:pic>
    </p:spTree>
    <p:extLst>
      <p:ext uri="{BB962C8B-B14F-4D97-AF65-F5344CB8AC3E}">
        <p14:creationId xmlns:p14="http://schemas.microsoft.com/office/powerpoint/2010/main" val="421276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9316934839Z.1_20150413084555_000_GARAFHKLS.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05" y="600436"/>
            <a:ext cx="7715145" cy="5793583"/>
          </a:xfrm>
          <a:prstGeom prst="rect">
            <a:avLst/>
          </a:prstGeom>
        </p:spPr>
      </p:pic>
    </p:spTree>
    <p:extLst>
      <p:ext uri="{BB962C8B-B14F-4D97-AF65-F5344CB8AC3E}">
        <p14:creationId xmlns:p14="http://schemas.microsoft.com/office/powerpoint/2010/main" val="352565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rtphone-addiction-illustrations-cartoons-16__6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266" y="256689"/>
            <a:ext cx="4409967" cy="62905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7470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teacherjpg-7092cf46ad2f31d7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51" y="1399402"/>
            <a:ext cx="6402931" cy="4490945"/>
          </a:xfrm>
          <a:prstGeom prst="rect">
            <a:avLst/>
          </a:prstGeom>
        </p:spPr>
      </p:pic>
    </p:spTree>
    <p:extLst>
      <p:ext uri="{BB962C8B-B14F-4D97-AF65-F5344CB8AC3E}">
        <p14:creationId xmlns:p14="http://schemas.microsoft.com/office/powerpoint/2010/main" val="207521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6200" y="0"/>
            <a:ext cx="6436136" cy="6858000"/>
          </a:xfrm>
          <a:prstGeom prst="rect">
            <a:avLst/>
          </a:prstGeom>
        </p:spPr>
      </p:pic>
    </p:spTree>
    <p:extLst>
      <p:ext uri="{BB962C8B-B14F-4D97-AF65-F5344CB8AC3E}">
        <p14:creationId xmlns:p14="http://schemas.microsoft.com/office/powerpoint/2010/main" val="244001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artphone-addiction-illustrations-cartoons-16__6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117" y="1644181"/>
            <a:ext cx="3400115" cy="4850081"/>
          </a:xfrm>
          <a:prstGeom prst="rect">
            <a:avLst/>
          </a:prstGeom>
        </p:spPr>
        <p:style>
          <a:lnRef idx="2">
            <a:schemeClr val="dk1"/>
          </a:lnRef>
          <a:fillRef idx="1">
            <a:schemeClr val="lt1"/>
          </a:fillRef>
          <a:effectRef idx="0">
            <a:schemeClr val="dk1"/>
          </a:effectRef>
          <a:fontRef idx="minor">
            <a:schemeClr val="dk1"/>
          </a:fontRef>
        </p:style>
      </p:pic>
      <p:pic>
        <p:nvPicPr>
          <p:cNvPr id="2" name="Picture 1" descr="B9316934839Z.1_20150413084555_000_GARAFHKLS.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6" y="249178"/>
            <a:ext cx="4229141" cy="3175816"/>
          </a:xfrm>
          <a:prstGeom prst="rect">
            <a:avLst/>
          </a:prstGeom>
        </p:spPr>
      </p:pic>
      <p:pic>
        <p:nvPicPr>
          <p:cNvPr id="3" name="Picture 2"/>
          <p:cNvPicPr>
            <a:picLocks noChangeAspect="1"/>
          </p:cNvPicPr>
          <p:nvPr/>
        </p:nvPicPr>
        <p:blipFill>
          <a:blip r:embed="rId4"/>
          <a:stretch>
            <a:fillRect/>
          </a:stretch>
        </p:blipFill>
        <p:spPr>
          <a:xfrm>
            <a:off x="5592808" y="256149"/>
            <a:ext cx="2878621" cy="3067304"/>
          </a:xfrm>
          <a:prstGeom prst="rect">
            <a:avLst/>
          </a:prstGeom>
        </p:spPr>
      </p:pic>
      <p:pic>
        <p:nvPicPr>
          <p:cNvPr id="4" name="Picture 3" descr="school-teacherjpg-7092cf46ad2f31d7_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75" y="3628399"/>
            <a:ext cx="4229141" cy="2966273"/>
          </a:xfrm>
          <a:prstGeom prst="rect">
            <a:avLst/>
          </a:prstGeom>
        </p:spPr>
      </p:pic>
    </p:spTree>
    <p:extLst>
      <p:ext uri="{BB962C8B-B14F-4D97-AF65-F5344CB8AC3E}">
        <p14:creationId xmlns:p14="http://schemas.microsoft.com/office/powerpoint/2010/main" val="349562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100" y="3949700"/>
            <a:ext cx="8496300" cy="2022475"/>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Digital citizenship is membership in a digital community. </a:t>
            </a:r>
            <a:r>
              <a:rPr lang="en-US" dirty="0"/>
              <a:t>D</a:t>
            </a:r>
            <a:r>
              <a:rPr lang="en-US" dirty="0" smtClean="0"/>
              <a:t>igital citizens are those that use the Internet regularly. </a:t>
            </a:r>
            <a:endParaRPr lang="en-US" dirty="0"/>
          </a:p>
        </p:txBody>
      </p:sp>
      <p:pic>
        <p:nvPicPr>
          <p:cNvPr id="3" name="Picture 2" descr="cellphone-contracts-for-ki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652" y="351260"/>
            <a:ext cx="5647864" cy="3177432"/>
          </a:xfrm>
          <a:prstGeom prst="rect">
            <a:avLst/>
          </a:prstGeom>
        </p:spPr>
      </p:pic>
    </p:spTree>
    <p:extLst>
      <p:ext uri="{BB962C8B-B14F-4D97-AF65-F5344CB8AC3E}">
        <p14:creationId xmlns:p14="http://schemas.microsoft.com/office/powerpoint/2010/main" val="95579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4500" y="3746500"/>
            <a:ext cx="8229600" cy="2413000"/>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A digital footprint is the information about someone that exists on the Internet as a result of their online activity. </a:t>
            </a:r>
            <a:endParaRPr lang="en-US" dirty="0"/>
          </a:p>
        </p:txBody>
      </p:sp>
      <p:pic>
        <p:nvPicPr>
          <p:cNvPr id="3" name="Picture 2" descr="cellphone-contracts-for-kid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652" y="351260"/>
            <a:ext cx="5647864" cy="3177432"/>
          </a:xfrm>
          <a:prstGeom prst="rect">
            <a:avLst/>
          </a:prstGeom>
        </p:spPr>
      </p:pic>
    </p:spTree>
    <p:extLst>
      <p:ext uri="{BB962C8B-B14F-4D97-AF65-F5344CB8AC3E}">
        <p14:creationId xmlns:p14="http://schemas.microsoft.com/office/powerpoint/2010/main" val="130144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solidFill>
                  <a:srgbClr val="000000"/>
                </a:solidFill>
                <a:latin typeface="+mn-lt"/>
              </a:rPr>
              <a:t>Screen Digital </a:t>
            </a:r>
            <a:br>
              <a:rPr lang="en-US" dirty="0" smtClean="0">
                <a:solidFill>
                  <a:srgbClr val="000000"/>
                </a:solidFill>
                <a:latin typeface="+mn-lt"/>
              </a:rPr>
            </a:br>
            <a:r>
              <a:rPr lang="en-US" dirty="0" smtClean="0">
                <a:solidFill>
                  <a:srgbClr val="000000"/>
                </a:solidFill>
                <a:latin typeface="+mn-lt"/>
              </a:rPr>
              <a:t>Citizenship Video</a:t>
            </a:r>
            <a:endParaRPr lang="en-US" dirty="0">
              <a:solidFill>
                <a:srgbClr val="000000"/>
              </a:solidFill>
              <a:latin typeface="+mn-lt"/>
            </a:endParaRPr>
          </a:p>
        </p:txBody>
      </p:sp>
    </p:spTree>
    <p:extLst>
      <p:ext uri="{BB962C8B-B14F-4D97-AF65-F5344CB8AC3E}">
        <p14:creationId xmlns:p14="http://schemas.microsoft.com/office/powerpoint/2010/main" val="18372769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What do these images have to do with digital footprint? </a:t>
            </a:r>
            <a:endParaRPr lang="en-US" dirty="0"/>
          </a:p>
        </p:txBody>
      </p:sp>
      <p:sp>
        <p:nvSpPr>
          <p:cNvPr id="3" name="Content Placeholder 2"/>
          <p:cNvSpPr>
            <a:spLocks noGrp="1"/>
          </p:cNvSpPr>
          <p:nvPr>
            <p:ph idx="1"/>
          </p:nvPr>
        </p:nvSpPr>
        <p:spPr/>
        <p:txBody>
          <a:bodyPr/>
          <a:lstStyle/>
          <a:p>
            <a:pPr algn="ctr"/>
            <a:endParaRPr lang="en-US" dirty="0" smtClean="0"/>
          </a:p>
          <a:p>
            <a:pPr marL="0" indent="0" algn="ctr">
              <a:buNone/>
            </a:pPr>
            <a:r>
              <a:rPr lang="en-US" dirty="0" smtClean="0">
                <a:solidFill>
                  <a:srgbClr val="000000"/>
                </a:solidFill>
              </a:rPr>
              <a:t>Lighthouse</a:t>
            </a:r>
          </a:p>
          <a:p>
            <a:pPr marL="0" indent="0" algn="ctr">
              <a:buNone/>
            </a:pPr>
            <a:r>
              <a:rPr lang="en-US" dirty="0" smtClean="0">
                <a:solidFill>
                  <a:srgbClr val="000000"/>
                </a:solidFill>
              </a:rPr>
              <a:t>Copies and whispering in the ear</a:t>
            </a:r>
          </a:p>
          <a:p>
            <a:pPr marL="0" indent="0" algn="ctr">
              <a:buNone/>
            </a:pPr>
            <a:r>
              <a:rPr lang="en-US" dirty="0" smtClean="0">
                <a:solidFill>
                  <a:srgbClr val="000000"/>
                </a:solidFill>
              </a:rPr>
              <a:t>Stadium/</a:t>
            </a:r>
            <a:r>
              <a:rPr lang="en-US" dirty="0" err="1">
                <a:solidFill>
                  <a:srgbClr val="000000"/>
                </a:solidFill>
              </a:rPr>
              <a:t>J</a:t>
            </a:r>
            <a:r>
              <a:rPr lang="en-US" dirty="0" err="1" smtClean="0">
                <a:solidFill>
                  <a:srgbClr val="000000"/>
                </a:solidFill>
              </a:rPr>
              <a:t>umbotron</a:t>
            </a:r>
            <a:endParaRPr lang="en-US" dirty="0" smtClean="0">
              <a:solidFill>
                <a:srgbClr val="000000"/>
              </a:solidFill>
            </a:endParaRPr>
          </a:p>
          <a:p>
            <a:pPr marL="0" indent="0" algn="ctr">
              <a:buNone/>
            </a:pPr>
            <a:r>
              <a:rPr lang="en-US" dirty="0" smtClean="0">
                <a:solidFill>
                  <a:srgbClr val="000000"/>
                </a:solidFill>
              </a:rPr>
              <a:t>Permanent Marker</a:t>
            </a:r>
            <a:endParaRPr lang="en-US" dirty="0">
              <a:solidFill>
                <a:srgbClr val="000000"/>
              </a:solidFill>
            </a:endParaRPr>
          </a:p>
        </p:txBody>
      </p:sp>
    </p:spTree>
    <p:extLst>
      <p:ext uri="{BB962C8B-B14F-4D97-AF65-F5344CB8AC3E}">
        <p14:creationId xmlns:p14="http://schemas.microsoft.com/office/powerpoint/2010/main" val="93110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Parent Survey</a:t>
            </a:r>
            <a:endParaRPr lang="en-US" dirty="0"/>
          </a:p>
        </p:txBody>
      </p:sp>
      <p:sp>
        <p:nvSpPr>
          <p:cNvPr id="3" name="Content Placeholder 2"/>
          <p:cNvSpPr>
            <a:spLocks noGrp="1"/>
          </p:cNvSpPr>
          <p:nvPr>
            <p:ph idx="1"/>
          </p:nvPr>
        </p:nvSpPr>
        <p:spPr/>
        <p:txBody>
          <a:bodyPr>
            <a:normAutofit/>
          </a:bodyPr>
          <a:lstStyle/>
          <a:p>
            <a:r>
              <a:rPr lang="en-US" dirty="0" smtClean="0"/>
              <a:t>What rules do you have in your home about social media use? </a:t>
            </a:r>
          </a:p>
          <a:p>
            <a:r>
              <a:rPr lang="en-US" dirty="0" smtClean="0"/>
              <a:t>What </a:t>
            </a:r>
            <a:r>
              <a:rPr lang="en-US" dirty="0"/>
              <a:t>is your biggest concern regarding your children and their media and technology use? </a:t>
            </a:r>
            <a:endParaRPr lang="en-US" dirty="0" smtClean="0"/>
          </a:p>
          <a:p>
            <a:r>
              <a:rPr lang="en-US" dirty="0"/>
              <a:t>What is one question you would want to ask an expert regarding media and technology and kids?  </a:t>
            </a:r>
            <a:endParaRPr lang="en-US" dirty="0" smtClean="0"/>
          </a:p>
          <a:p>
            <a:r>
              <a:rPr lang="en-US" dirty="0"/>
              <a:t>Do you allow your 6th grader to have social media? If so, which ones? </a:t>
            </a:r>
            <a:endParaRPr lang="en-US" dirty="0" smtClean="0"/>
          </a:p>
          <a:p>
            <a:r>
              <a:rPr lang="en-US" dirty="0"/>
              <a:t>What is one thing you wish your children knew about social media?  </a:t>
            </a:r>
          </a:p>
          <a:p>
            <a:endParaRPr lang="en-US" dirty="0"/>
          </a:p>
        </p:txBody>
      </p:sp>
    </p:spTree>
    <p:extLst>
      <p:ext uri="{BB962C8B-B14F-4D97-AF65-F5344CB8AC3E}">
        <p14:creationId xmlns:p14="http://schemas.microsoft.com/office/powerpoint/2010/main" val="78969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lgn="ctr">
              <a:buNone/>
            </a:pPr>
            <a:r>
              <a:rPr lang="en-US" dirty="0" smtClean="0"/>
              <a:t>True or false: Your digital footprint is all the information about you online that only you post.</a:t>
            </a:r>
          </a:p>
          <a:p>
            <a:pPr marL="0" indent="0" algn="ctr">
              <a:buNone/>
            </a:pPr>
            <a:endParaRPr lang="en-US" dirty="0" smtClean="0"/>
          </a:p>
          <a:p>
            <a:pPr marL="514350" indent="-514350">
              <a:buAutoNum type="alphaLcParenR"/>
            </a:pPr>
            <a:r>
              <a:rPr lang="en-US" dirty="0" smtClean="0"/>
              <a:t>True</a:t>
            </a:r>
          </a:p>
          <a:p>
            <a:pPr marL="514350" indent="-514350">
              <a:buAutoNum type="alphaLcParenR"/>
            </a:pPr>
            <a:r>
              <a:rPr lang="en-US" dirty="0" smtClean="0"/>
              <a:t>False </a:t>
            </a:r>
            <a:endParaRPr lang="en-US" dirty="0"/>
          </a:p>
        </p:txBody>
      </p:sp>
    </p:spTree>
    <p:extLst>
      <p:ext uri="{BB962C8B-B14F-4D97-AF65-F5344CB8AC3E}">
        <p14:creationId xmlns:p14="http://schemas.microsoft.com/office/powerpoint/2010/main" val="416637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lgn="ctr">
              <a:buNone/>
            </a:pPr>
            <a:r>
              <a:rPr lang="en-US" dirty="0" smtClean="0"/>
              <a:t>True or false: Your digital footprint is all the information about you online that only you post.</a:t>
            </a:r>
          </a:p>
          <a:p>
            <a:pPr marL="0" indent="0" algn="ctr">
              <a:buNone/>
            </a:pPr>
            <a:endParaRPr lang="en-US" dirty="0" smtClean="0"/>
          </a:p>
          <a:p>
            <a:pPr marL="514350" indent="-514350">
              <a:buAutoNum type="alphaLcParenR"/>
            </a:pPr>
            <a:r>
              <a:rPr lang="en-US" dirty="0" smtClean="0"/>
              <a:t>True</a:t>
            </a:r>
          </a:p>
          <a:p>
            <a:pPr marL="514350" indent="-514350">
              <a:buAutoNum type="alphaLcParenR"/>
            </a:pPr>
            <a:r>
              <a:rPr lang="en-US" dirty="0" smtClean="0">
                <a:solidFill>
                  <a:srgbClr val="FF0000"/>
                </a:solidFill>
              </a:rPr>
              <a:t>False </a:t>
            </a:r>
            <a:endParaRPr lang="en-US" dirty="0">
              <a:solidFill>
                <a:srgbClr val="FF0000"/>
              </a:solidFill>
            </a:endParaRPr>
          </a:p>
        </p:txBody>
      </p:sp>
    </p:spTree>
    <p:extLst>
      <p:ext uri="{BB962C8B-B14F-4D97-AF65-F5344CB8AC3E}">
        <p14:creationId xmlns:p14="http://schemas.microsoft.com/office/powerpoint/2010/main" val="171501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lgn="ctr">
              <a:buNone/>
            </a:pPr>
            <a:r>
              <a:rPr lang="en-US" dirty="0" smtClean="0"/>
              <a:t>What kinds of information can make up a</a:t>
            </a:r>
          </a:p>
          <a:p>
            <a:pPr marL="0" indent="0" algn="ctr">
              <a:buNone/>
            </a:pPr>
            <a:r>
              <a:rPr lang="en-US" dirty="0" smtClean="0"/>
              <a:t> digital footprint?</a:t>
            </a:r>
          </a:p>
          <a:p>
            <a:pPr marL="0" indent="0" algn="ctr">
              <a:buNone/>
            </a:pPr>
            <a:endParaRPr lang="en-US" dirty="0" smtClean="0"/>
          </a:p>
          <a:p>
            <a:pPr marL="514350" indent="-514350">
              <a:buAutoNum type="alphaLcParenR"/>
            </a:pPr>
            <a:r>
              <a:rPr lang="en-US" dirty="0" smtClean="0"/>
              <a:t>Online photos</a:t>
            </a:r>
          </a:p>
          <a:p>
            <a:pPr marL="514350" indent="-514350">
              <a:buAutoNum type="alphaLcParenR"/>
            </a:pPr>
            <a:r>
              <a:rPr lang="en-US" dirty="0" smtClean="0"/>
              <a:t>Comments that others post about you</a:t>
            </a:r>
          </a:p>
          <a:p>
            <a:pPr marL="514350" indent="-514350">
              <a:buAutoNum type="alphaLcParenR"/>
            </a:pPr>
            <a:r>
              <a:rPr lang="en-US" dirty="0" smtClean="0"/>
              <a:t>Both a and c</a:t>
            </a:r>
            <a:endParaRPr lang="en-US" dirty="0"/>
          </a:p>
        </p:txBody>
      </p:sp>
    </p:spTree>
    <p:extLst>
      <p:ext uri="{BB962C8B-B14F-4D97-AF65-F5344CB8AC3E}">
        <p14:creationId xmlns:p14="http://schemas.microsoft.com/office/powerpoint/2010/main" val="184169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lgn="ctr">
              <a:buNone/>
            </a:pPr>
            <a:r>
              <a:rPr lang="en-US" dirty="0" smtClean="0"/>
              <a:t>What kinds of information can make up a </a:t>
            </a:r>
          </a:p>
          <a:p>
            <a:pPr marL="0" indent="0" algn="ctr">
              <a:buNone/>
            </a:pPr>
            <a:r>
              <a:rPr lang="en-US" dirty="0" smtClean="0"/>
              <a:t> digital footprint?</a:t>
            </a:r>
          </a:p>
          <a:p>
            <a:pPr marL="0" indent="0" algn="ctr">
              <a:buNone/>
            </a:pPr>
            <a:endParaRPr lang="en-US" dirty="0" smtClean="0"/>
          </a:p>
          <a:p>
            <a:pPr marL="514350" indent="-514350">
              <a:buAutoNum type="alphaLcParenR"/>
            </a:pPr>
            <a:r>
              <a:rPr lang="en-US" dirty="0" smtClean="0"/>
              <a:t>Online photos</a:t>
            </a:r>
          </a:p>
          <a:p>
            <a:pPr marL="514350" indent="-514350">
              <a:buAutoNum type="alphaLcParenR"/>
            </a:pPr>
            <a:r>
              <a:rPr lang="en-US" dirty="0" smtClean="0"/>
              <a:t>Comments that others post about you</a:t>
            </a:r>
          </a:p>
          <a:p>
            <a:pPr marL="514350" indent="-514350">
              <a:buAutoNum type="alphaLcParenR"/>
            </a:pPr>
            <a:r>
              <a:rPr lang="en-US" dirty="0" smtClean="0">
                <a:solidFill>
                  <a:srgbClr val="FF0000"/>
                </a:solidFill>
              </a:rPr>
              <a:t>Both a and c</a:t>
            </a:r>
            <a:endParaRPr lang="en-US" dirty="0">
              <a:solidFill>
                <a:srgbClr val="FF0000"/>
              </a:solidFill>
            </a:endParaRPr>
          </a:p>
        </p:txBody>
      </p:sp>
    </p:spTree>
    <p:extLst>
      <p:ext uri="{BB962C8B-B14F-4D97-AF65-F5344CB8AC3E}">
        <p14:creationId xmlns:p14="http://schemas.microsoft.com/office/powerpoint/2010/main" val="252329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normAutofit/>
          </a:bodyPr>
          <a:lstStyle/>
          <a:p>
            <a:pPr marL="0" indent="0" algn="ctr">
              <a:buNone/>
            </a:pPr>
            <a:r>
              <a:rPr lang="en-US" dirty="0" smtClean="0">
                <a:solidFill>
                  <a:srgbClr val="000000"/>
                </a:solidFill>
              </a:rPr>
              <a:t>What kinds of information would make a </a:t>
            </a:r>
          </a:p>
          <a:p>
            <a:pPr marL="0" indent="0" algn="ctr">
              <a:buNone/>
            </a:pPr>
            <a:r>
              <a:rPr lang="en-US" dirty="0" smtClean="0">
                <a:solidFill>
                  <a:srgbClr val="000000"/>
                </a:solidFill>
              </a:rPr>
              <a:t>POSITIVE digital footprint? </a:t>
            </a:r>
          </a:p>
          <a:p>
            <a:pPr marL="0" indent="0" algn="ctr">
              <a:buNone/>
            </a:pPr>
            <a:endParaRPr lang="en-US" dirty="0" smtClean="0">
              <a:solidFill>
                <a:srgbClr val="000000"/>
              </a:solidFill>
            </a:endParaRPr>
          </a:p>
          <a:p>
            <a:pPr marL="514350" indent="-514350">
              <a:buAutoNum type="alphaLcParenR"/>
            </a:pPr>
            <a:r>
              <a:rPr lang="en-US" dirty="0" smtClean="0">
                <a:solidFill>
                  <a:srgbClr val="000000"/>
                </a:solidFill>
              </a:rPr>
              <a:t>Photos of you doing work in the community</a:t>
            </a:r>
          </a:p>
          <a:p>
            <a:pPr marL="514350" indent="-514350">
              <a:buAutoNum type="alphaLcParenR"/>
            </a:pPr>
            <a:r>
              <a:rPr lang="en-US" dirty="0" smtClean="0">
                <a:solidFill>
                  <a:srgbClr val="000000"/>
                </a:solidFill>
              </a:rPr>
              <a:t>A newspaper article about your soccer team</a:t>
            </a:r>
          </a:p>
          <a:p>
            <a:pPr marL="514350" indent="-514350">
              <a:buAutoNum type="alphaLcParenR"/>
            </a:pPr>
            <a:r>
              <a:rPr lang="en-US" dirty="0" smtClean="0">
                <a:solidFill>
                  <a:srgbClr val="000000"/>
                </a:solidFill>
              </a:rPr>
              <a:t>A mean comment that you made on a friend’s website</a:t>
            </a:r>
          </a:p>
          <a:p>
            <a:pPr marL="514350" indent="-514350">
              <a:buAutoNum type="alphaLcParenR"/>
            </a:pPr>
            <a:r>
              <a:rPr lang="en-US" dirty="0" smtClean="0">
                <a:solidFill>
                  <a:srgbClr val="000000"/>
                </a:solidFill>
              </a:rPr>
              <a:t>A blog you created to showcase your artwork</a:t>
            </a:r>
          </a:p>
          <a:p>
            <a:pPr marL="514350" indent="-514350">
              <a:buAutoNum type="alphaLcParenR"/>
            </a:pPr>
            <a:r>
              <a:rPr lang="en-US" dirty="0" smtClean="0">
                <a:solidFill>
                  <a:srgbClr val="000000"/>
                </a:solidFill>
              </a:rPr>
              <a:t>Inappropriate photos of you on a social network site</a:t>
            </a:r>
            <a:endParaRPr lang="en-US" dirty="0">
              <a:solidFill>
                <a:srgbClr val="000000"/>
              </a:solidFill>
            </a:endParaRPr>
          </a:p>
        </p:txBody>
      </p:sp>
    </p:spTree>
    <p:extLst>
      <p:ext uri="{BB962C8B-B14F-4D97-AF65-F5344CB8AC3E}">
        <p14:creationId xmlns:p14="http://schemas.microsoft.com/office/powerpoint/2010/main" val="124785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Digital Footprint Quiz</a:t>
            </a:r>
            <a:endParaRPr lang="en-US" dirty="0"/>
          </a:p>
        </p:txBody>
      </p:sp>
      <p:sp>
        <p:nvSpPr>
          <p:cNvPr id="4" name="Content Placeholder 3"/>
          <p:cNvSpPr>
            <a:spLocks noGrp="1"/>
          </p:cNvSpPr>
          <p:nvPr>
            <p:ph idx="1"/>
          </p:nvPr>
        </p:nvSpPr>
        <p:spPr/>
        <p:txBody>
          <a:bodyPr>
            <a:normAutofit/>
          </a:bodyPr>
          <a:lstStyle/>
          <a:p>
            <a:pPr marL="0" indent="0" algn="ctr">
              <a:buNone/>
            </a:pPr>
            <a:r>
              <a:rPr lang="en-US" dirty="0" smtClean="0">
                <a:solidFill>
                  <a:srgbClr val="000000"/>
                </a:solidFill>
              </a:rPr>
              <a:t>What kinds of information would make a </a:t>
            </a:r>
          </a:p>
          <a:p>
            <a:pPr marL="0" indent="0" algn="ctr">
              <a:buNone/>
            </a:pPr>
            <a:r>
              <a:rPr lang="en-US" dirty="0" smtClean="0">
                <a:solidFill>
                  <a:srgbClr val="000000"/>
                </a:solidFill>
              </a:rPr>
              <a:t>POSITIVE digital footprint? </a:t>
            </a:r>
          </a:p>
          <a:p>
            <a:pPr marL="0" indent="0" algn="ctr">
              <a:buNone/>
            </a:pPr>
            <a:endParaRPr lang="en-US" dirty="0" smtClean="0">
              <a:solidFill>
                <a:srgbClr val="000000"/>
              </a:solidFill>
            </a:endParaRPr>
          </a:p>
          <a:p>
            <a:pPr marL="514350" indent="-514350">
              <a:buAutoNum type="alphaLcParenR"/>
            </a:pPr>
            <a:r>
              <a:rPr lang="en-US" dirty="0" smtClean="0">
                <a:solidFill>
                  <a:srgbClr val="FF0000"/>
                </a:solidFill>
              </a:rPr>
              <a:t>Photos of you doing work in the community</a:t>
            </a:r>
          </a:p>
          <a:p>
            <a:pPr marL="514350" indent="-514350">
              <a:buAutoNum type="alphaLcParenR"/>
            </a:pPr>
            <a:r>
              <a:rPr lang="en-US" dirty="0" smtClean="0">
                <a:solidFill>
                  <a:srgbClr val="FF0000"/>
                </a:solidFill>
              </a:rPr>
              <a:t>A newspaper article about your soccer team</a:t>
            </a:r>
          </a:p>
          <a:p>
            <a:pPr marL="514350" indent="-514350">
              <a:buAutoNum type="alphaLcParenR"/>
            </a:pPr>
            <a:r>
              <a:rPr lang="en-US" dirty="0" smtClean="0">
                <a:solidFill>
                  <a:srgbClr val="000000"/>
                </a:solidFill>
              </a:rPr>
              <a:t>A mean comment that you made on a friend’s website</a:t>
            </a:r>
          </a:p>
          <a:p>
            <a:pPr marL="514350" indent="-514350">
              <a:buAutoNum type="alphaLcParenR"/>
            </a:pPr>
            <a:r>
              <a:rPr lang="en-US" dirty="0" smtClean="0">
                <a:solidFill>
                  <a:srgbClr val="FF0000"/>
                </a:solidFill>
              </a:rPr>
              <a:t>A blog you created to showcase your artwork</a:t>
            </a:r>
          </a:p>
          <a:p>
            <a:pPr marL="514350" indent="-514350">
              <a:buAutoNum type="alphaLcParenR"/>
            </a:pPr>
            <a:r>
              <a:rPr lang="en-US" dirty="0" smtClean="0">
                <a:solidFill>
                  <a:srgbClr val="000000"/>
                </a:solidFill>
              </a:rPr>
              <a:t>Inappropriate photos of you on a social network site</a:t>
            </a:r>
            <a:endParaRPr lang="en-US" dirty="0">
              <a:solidFill>
                <a:srgbClr val="000000"/>
              </a:solidFill>
            </a:endParaRPr>
          </a:p>
        </p:txBody>
      </p:sp>
    </p:spTree>
    <p:extLst>
      <p:ext uri="{BB962C8B-B14F-4D97-AF65-F5344CB8AC3E}">
        <p14:creationId xmlns:p14="http://schemas.microsoft.com/office/powerpoint/2010/main" val="380993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Trillion Dollar Footprint</a:t>
            </a:r>
            <a:endParaRPr lang="en-US" dirty="0"/>
          </a:p>
        </p:txBody>
      </p:sp>
      <p:sp>
        <p:nvSpPr>
          <p:cNvPr id="3" name="Content Placeholder 2"/>
          <p:cNvSpPr>
            <a:spLocks noGrp="1"/>
          </p:cNvSpPr>
          <p:nvPr>
            <p:ph idx="1"/>
          </p:nvPr>
        </p:nvSpPr>
        <p:spPr/>
        <p:txBody>
          <a:bodyPr/>
          <a:lstStyle/>
          <a:p>
            <a:pPr algn="ctr"/>
            <a:endParaRPr lang="en-US" dirty="0" smtClean="0"/>
          </a:p>
          <a:p>
            <a:pPr marL="0" indent="0" algn="ctr">
              <a:buNone/>
            </a:pPr>
            <a:r>
              <a:rPr lang="en-US" dirty="0"/>
              <a:t> </a:t>
            </a:r>
            <a:r>
              <a:rPr lang="en-US" dirty="0" smtClean="0"/>
              <a:t>Today </a:t>
            </a:r>
            <a:r>
              <a:rPr lang="en-US" dirty="0"/>
              <a:t>you’re all producers for “Trillion Dollar Footprint,” a popular TV show that tours the country looking for teens to compete in a nationwide talent show. You’re looking for a new host for the show. </a:t>
            </a:r>
          </a:p>
          <a:p>
            <a:endParaRPr lang="en-US" dirty="0"/>
          </a:p>
        </p:txBody>
      </p:sp>
    </p:spTree>
    <p:extLst>
      <p:ext uri="{BB962C8B-B14F-4D97-AF65-F5344CB8AC3E}">
        <p14:creationId xmlns:p14="http://schemas.microsoft.com/office/powerpoint/2010/main" val="234422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Who should be the host? </a:t>
            </a:r>
            <a:endParaRPr lang="en-US" dirty="0"/>
          </a:p>
        </p:txBody>
      </p:sp>
      <p:sp>
        <p:nvSpPr>
          <p:cNvPr id="3" name="Content Placeholder 2"/>
          <p:cNvSpPr>
            <a:spLocks noGrp="1"/>
          </p:cNvSpPr>
          <p:nvPr>
            <p:ph idx="1"/>
          </p:nvPr>
        </p:nvSpPr>
        <p:spPr/>
        <p:txBody>
          <a:bodyPr/>
          <a:lstStyle/>
          <a:p>
            <a:endParaRPr lang="en-US" dirty="0" smtClean="0"/>
          </a:p>
          <a:p>
            <a:r>
              <a:rPr lang="en-US" dirty="0" smtClean="0"/>
              <a:t>Do you think the show’s host should be Linda or Jason? Why? </a:t>
            </a:r>
          </a:p>
          <a:p>
            <a:r>
              <a:rPr lang="en-US" dirty="0" smtClean="0"/>
              <a:t>Do you think the candidate will be honest? </a:t>
            </a:r>
          </a:p>
          <a:p>
            <a:r>
              <a:rPr lang="en-US" dirty="0" smtClean="0"/>
              <a:t>Do you think the candidate will work well with others? </a:t>
            </a:r>
            <a:endParaRPr lang="en-US" dirty="0"/>
          </a:p>
        </p:txBody>
      </p:sp>
    </p:spTree>
    <p:extLst>
      <p:ext uri="{BB962C8B-B14F-4D97-AF65-F5344CB8AC3E}">
        <p14:creationId xmlns:p14="http://schemas.microsoft.com/office/powerpoint/2010/main" val="285797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Reflection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Who helped to shape Linda’s and Jason’s digital footprints?</a:t>
            </a:r>
          </a:p>
          <a:p>
            <a:r>
              <a:rPr lang="en-US" dirty="0" smtClean="0"/>
              <a:t>Can you tell what a person is really like offline based on what you find online?</a:t>
            </a:r>
          </a:p>
          <a:p>
            <a:r>
              <a:rPr lang="en-US" dirty="0" smtClean="0"/>
              <a:t>What are some other types of information that make up your digital footprint? </a:t>
            </a:r>
            <a:endParaRPr lang="en-US" dirty="0"/>
          </a:p>
        </p:txBody>
      </p:sp>
    </p:spTree>
    <p:extLst>
      <p:ext uri="{BB962C8B-B14F-4D97-AF65-F5344CB8AC3E}">
        <p14:creationId xmlns:p14="http://schemas.microsoft.com/office/powerpoint/2010/main" val="37507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Homework	</a:t>
            </a:r>
            <a:endParaRPr lang="en-US" dirty="0"/>
          </a:p>
        </p:txBody>
      </p:sp>
      <p:sp>
        <p:nvSpPr>
          <p:cNvPr id="3" name="Content Placeholder 2"/>
          <p:cNvSpPr>
            <a:spLocks noGrp="1"/>
          </p:cNvSpPr>
          <p:nvPr>
            <p:ph idx="1"/>
          </p:nvPr>
        </p:nvSpPr>
        <p:spPr/>
        <p:txBody>
          <a:bodyPr/>
          <a:lstStyle/>
          <a:p>
            <a:endParaRPr lang="en-US" dirty="0" smtClean="0"/>
          </a:p>
          <a:p>
            <a:r>
              <a:rPr lang="en-US" dirty="0" smtClean="0"/>
              <a:t>Read article “Good Things are Happening Online” with your parent or guardian and answer questions.</a:t>
            </a:r>
          </a:p>
          <a:p>
            <a:r>
              <a:rPr lang="en-US" dirty="0" smtClean="0"/>
              <a:t>Create your future digital footprint. </a:t>
            </a:r>
            <a:endParaRPr lang="en-US" dirty="0"/>
          </a:p>
        </p:txBody>
      </p:sp>
    </p:spTree>
    <p:extLst>
      <p:ext uri="{BB962C8B-B14F-4D97-AF65-F5344CB8AC3E}">
        <p14:creationId xmlns:p14="http://schemas.microsoft.com/office/powerpoint/2010/main" val="5333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Parent Survey Results  </a:t>
            </a:r>
            <a:br>
              <a:rPr lang="en-US" dirty="0" smtClean="0"/>
            </a:br>
            <a:r>
              <a:rPr lang="en-US" dirty="0" smtClean="0"/>
              <a:t>Heard from 59 people! </a:t>
            </a:r>
            <a:endParaRPr lang="en-US" dirty="0"/>
          </a:p>
        </p:txBody>
      </p:sp>
      <p:sp>
        <p:nvSpPr>
          <p:cNvPr id="3" name="Content Placeholder 2"/>
          <p:cNvSpPr>
            <a:spLocks noGrp="1"/>
          </p:cNvSpPr>
          <p:nvPr>
            <p:ph idx="1"/>
          </p:nvPr>
        </p:nvSpPr>
        <p:spPr/>
        <p:txBody>
          <a:bodyPr>
            <a:normAutofit/>
          </a:bodyPr>
          <a:lstStyle/>
          <a:p>
            <a:r>
              <a:rPr lang="en-US" dirty="0" smtClean="0"/>
              <a:t>What rules do you have in your home regarding media and tech?</a:t>
            </a:r>
          </a:p>
          <a:p>
            <a:pPr lvl="1"/>
            <a:r>
              <a:rPr lang="en-US" dirty="0" smtClean="0"/>
              <a:t>Time limits</a:t>
            </a:r>
          </a:p>
          <a:p>
            <a:pPr lvl="1"/>
            <a:r>
              <a:rPr lang="en-US" dirty="0" smtClean="0"/>
              <a:t>School week/weekend rules</a:t>
            </a:r>
          </a:p>
          <a:p>
            <a:pPr lvl="1"/>
            <a:r>
              <a:rPr lang="en-US" dirty="0" smtClean="0"/>
              <a:t>HW/chores needs to be done</a:t>
            </a:r>
          </a:p>
          <a:p>
            <a:pPr lvl="1"/>
            <a:r>
              <a:rPr lang="en-US" dirty="0" smtClean="0"/>
              <a:t>Private accounts</a:t>
            </a:r>
          </a:p>
          <a:p>
            <a:pPr lvl="1"/>
            <a:r>
              <a:rPr lang="en-US" dirty="0" smtClean="0"/>
              <a:t>Content limitations, some sites blocked</a:t>
            </a:r>
          </a:p>
          <a:p>
            <a:pPr lvl="1"/>
            <a:r>
              <a:rPr lang="en-US" dirty="0" smtClean="0"/>
              <a:t>No phones in bedroom at night</a:t>
            </a:r>
          </a:p>
          <a:p>
            <a:pPr lvl="1"/>
            <a:r>
              <a:rPr lang="en-US" dirty="0" smtClean="0"/>
              <a:t>Parental restrictions</a:t>
            </a:r>
            <a:endParaRPr lang="en-US" dirty="0"/>
          </a:p>
        </p:txBody>
      </p:sp>
    </p:spTree>
    <p:extLst>
      <p:ext uri="{BB962C8B-B14F-4D97-AF65-F5344CB8AC3E}">
        <p14:creationId xmlns:p14="http://schemas.microsoft.com/office/powerpoint/2010/main" val="320253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err="1" smtClean="0"/>
              <a:t>HomEWORK</a:t>
            </a:r>
            <a:r>
              <a:rPr lang="en-US" dirty="0" smtClean="0"/>
              <a:t> </a:t>
            </a:r>
            <a:r>
              <a:rPr lang="mr-IN" dirty="0" smtClean="0"/>
              <a:t>–</a:t>
            </a:r>
            <a:r>
              <a:rPr lang="en-US" dirty="0" smtClean="0"/>
              <a:t> Good </a:t>
            </a:r>
            <a:r>
              <a:rPr lang="en-US" dirty="0" err="1" smtClean="0"/>
              <a:t>tHINGS</a:t>
            </a:r>
            <a:r>
              <a:rPr lang="en-US" dirty="0" smtClean="0"/>
              <a:t> ARE HAPPENING ONLINE	</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Do you agree with the approach the author takes regarding social media? Why or why not? </a:t>
            </a:r>
          </a:p>
          <a:p>
            <a:pPr marL="571500" indent="-457200">
              <a:buFont typeface="+mj-lt"/>
              <a:buAutoNum type="arabicPeriod"/>
            </a:pPr>
            <a:endParaRPr lang="en-US" dirty="0" smtClean="0"/>
          </a:p>
          <a:p>
            <a:pPr marL="571500" indent="-457200">
              <a:buFont typeface="+mj-lt"/>
              <a:buAutoNum type="arabicPeriod"/>
            </a:pPr>
            <a:r>
              <a:rPr lang="en-US" dirty="0" smtClean="0"/>
              <a:t>What positive activity have you seen on social media or the Internet recently?</a:t>
            </a:r>
          </a:p>
          <a:p>
            <a:pPr marL="571500" indent="-457200">
              <a:buFont typeface="+mj-lt"/>
              <a:buAutoNum type="arabicPeriod"/>
            </a:pPr>
            <a:endParaRPr lang="en-US" dirty="0" smtClean="0"/>
          </a:p>
          <a:p>
            <a:pPr marL="571500" indent="-457200">
              <a:buFont typeface="+mj-lt"/>
              <a:buAutoNum type="arabicPeriod"/>
            </a:pPr>
            <a:r>
              <a:rPr lang="en-US" dirty="0" smtClean="0"/>
              <a:t>What could you add to the 2018 to do list to help create a healthy relationship with media and technology in your home? </a:t>
            </a:r>
            <a:endParaRPr lang="en-US" dirty="0"/>
          </a:p>
        </p:txBody>
      </p:sp>
    </p:spTree>
    <p:extLst>
      <p:ext uri="{BB962C8B-B14F-4D97-AF65-F5344CB8AC3E}">
        <p14:creationId xmlns:p14="http://schemas.microsoft.com/office/powerpoint/2010/main" val="329904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err="1" smtClean="0"/>
              <a:t>HomEWORK</a:t>
            </a:r>
            <a:r>
              <a:rPr lang="en-US" dirty="0" smtClean="0"/>
              <a:t> </a:t>
            </a:r>
            <a:r>
              <a:rPr lang="mr-IN" dirty="0" smtClean="0"/>
              <a:t>–</a:t>
            </a:r>
            <a:r>
              <a:rPr lang="en-US" dirty="0" smtClean="0"/>
              <a:t> Good </a:t>
            </a:r>
            <a:r>
              <a:rPr lang="en-US" dirty="0" err="1" smtClean="0"/>
              <a:t>tHINGS</a:t>
            </a:r>
            <a:r>
              <a:rPr lang="en-US" dirty="0" smtClean="0"/>
              <a:t> ARE HAPPENING ONLINE	</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Do you agree with the approach the author takes regarding social media? Why or why not? </a:t>
            </a:r>
          </a:p>
          <a:p>
            <a:r>
              <a:rPr lang="en-US" sz="1800" dirty="0" smtClean="0"/>
              <a:t>Yes, it’s easy to overlook the benefits of technology.</a:t>
            </a:r>
          </a:p>
          <a:p>
            <a:r>
              <a:rPr lang="en-US" sz="1800" dirty="0" smtClean="0"/>
              <a:t>Everyone always talks about the negative effects but no one talks about all the good that comes from social media. </a:t>
            </a:r>
          </a:p>
          <a:p>
            <a:r>
              <a:rPr lang="en-US" sz="1800" dirty="0" smtClean="0"/>
              <a:t>Yes and no because social media can be a good and bad thing at different times and for different people. </a:t>
            </a:r>
          </a:p>
          <a:p>
            <a:r>
              <a:rPr lang="en-US" sz="1800" dirty="0" smtClean="0"/>
              <a:t>Not necessarily </a:t>
            </a:r>
            <a:r>
              <a:rPr lang="mr-IN" sz="1800" dirty="0" smtClean="0"/>
              <a:t>–</a:t>
            </a:r>
            <a:r>
              <a:rPr lang="en-US" sz="1800" dirty="0" smtClean="0"/>
              <a:t> people might look good on social media but not in real life</a:t>
            </a:r>
          </a:p>
          <a:p>
            <a:r>
              <a:rPr lang="en-US" sz="1800" dirty="0" smtClean="0"/>
              <a:t>I (student)think yes because SM is a good opportunity to get in touch with old friends. My dad disagrees because he thinks friendships should stay strong without social media. </a:t>
            </a:r>
          </a:p>
          <a:p>
            <a:r>
              <a:rPr lang="en-US" sz="1800" b="1" dirty="0" smtClean="0"/>
              <a:t>Instead of taking screens away, you should teach your kids how to do good with it. </a:t>
            </a:r>
            <a:endParaRPr lang="en-US" sz="1800" b="1" dirty="0" smtClean="0"/>
          </a:p>
        </p:txBody>
      </p:sp>
    </p:spTree>
    <p:extLst>
      <p:ext uri="{BB962C8B-B14F-4D97-AF65-F5344CB8AC3E}">
        <p14:creationId xmlns:p14="http://schemas.microsoft.com/office/powerpoint/2010/main" val="168970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err="1" smtClean="0"/>
              <a:t>HomEWORK</a:t>
            </a:r>
            <a:r>
              <a:rPr lang="en-US" dirty="0" smtClean="0"/>
              <a:t> </a:t>
            </a:r>
            <a:r>
              <a:rPr lang="mr-IN" dirty="0" smtClean="0"/>
              <a:t>–</a:t>
            </a:r>
            <a:r>
              <a:rPr lang="en-US" dirty="0" smtClean="0"/>
              <a:t> Good </a:t>
            </a:r>
            <a:r>
              <a:rPr lang="en-US" dirty="0" err="1" smtClean="0"/>
              <a:t>tHINGS</a:t>
            </a:r>
            <a:r>
              <a:rPr lang="en-US" dirty="0" smtClean="0"/>
              <a:t> ARE HAPPENING ONLINE	</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What positive activity have you seen on social media or the Internet recently?</a:t>
            </a:r>
          </a:p>
          <a:p>
            <a:pPr marL="114300" indent="0">
              <a:buNone/>
            </a:pPr>
            <a:endParaRPr lang="en-US" dirty="0" smtClean="0"/>
          </a:p>
          <a:p>
            <a:r>
              <a:rPr lang="en-US" sz="1600" dirty="0"/>
              <a:t>#</a:t>
            </a:r>
            <a:r>
              <a:rPr lang="en-US" sz="1600" dirty="0" err="1"/>
              <a:t>neveragain</a:t>
            </a:r>
            <a:r>
              <a:rPr lang="en-US" sz="1600" dirty="0"/>
              <a:t>, March for Our </a:t>
            </a:r>
            <a:r>
              <a:rPr lang="en-US" sz="1600" dirty="0" smtClean="0"/>
              <a:t>Lives, School Walk Out, Gun Control</a:t>
            </a:r>
          </a:p>
          <a:p>
            <a:endParaRPr lang="en-US" sz="1600" dirty="0" smtClean="0"/>
          </a:p>
          <a:p>
            <a:pPr lvl="1"/>
            <a:r>
              <a:rPr lang="en-US" sz="1500" i="1" dirty="0"/>
              <a:t>Florida has been transformed in our imaginations. No longer just a place of palm trees and sunsets. Now </a:t>
            </a:r>
            <a:r>
              <a:rPr lang="en-US" sz="1500" i="1" dirty="0" err="1"/>
              <a:t>Floriday</a:t>
            </a:r>
            <a:r>
              <a:rPr lang="en-US" sz="1500" i="1" dirty="0"/>
              <a:t> is the nerve center of a revolution</a:t>
            </a:r>
            <a:r>
              <a:rPr lang="en-US" sz="1500" i="1" dirty="0" smtClean="0"/>
              <a:t>.</a:t>
            </a:r>
          </a:p>
          <a:p>
            <a:endParaRPr lang="en-US" sz="1600" i="1" dirty="0" smtClean="0"/>
          </a:p>
          <a:p>
            <a:r>
              <a:rPr lang="en-US" sz="1600" dirty="0" smtClean="0"/>
              <a:t>International Women’s Day</a:t>
            </a:r>
          </a:p>
          <a:p>
            <a:r>
              <a:rPr lang="en-US" sz="1600" dirty="0" smtClean="0"/>
              <a:t>#</a:t>
            </a:r>
            <a:r>
              <a:rPr lang="en-US" sz="1600" dirty="0" err="1" smtClean="0"/>
              <a:t>metoo</a:t>
            </a:r>
            <a:endParaRPr lang="en-US" sz="1600" dirty="0" smtClean="0"/>
          </a:p>
          <a:p>
            <a:r>
              <a:rPr lang="en-US" sz="1600" dirty="0" smtClean="0"/>
              <a:t>Helping the Homeless</a:t>
            </a:r>
          </a:p>
          <a:p>
            <a:r>
              <a:rPr lang="en-US" sz="1600" dirty="0" smtClean="0"/>
              <a:t>DIY projects, How to (</a:t>
            </a:r>
            <a:r>
              <a:rPr lang="en-US" sz="1600" dirty="0" err="1" smtClean="0"/>
              <a:t>ie</a:t>
            </a:r>
            <a:r>
              <a:rPr lang="en-US" sz="1600" dirty="0" smtClean="0"/>
              <a:t>. Cook)</a:t>
            </a:r>
          </a:p>
          <a:p>
            <a:r>
              <a:rPr lang="en-US" sz="1600" dirty="0" smtClean="0"/>
              <a:t>Helping animals</a:t>
            </a:r>
          </a:p>
          <a:p>
            <a:r>
              <a:rPr lang="en-US" sz="1600" dirty="0" smtClean="0"/>
              <a:t>Celebrities doing good</a:t>
            </a:r>
          </a:p>
          <a:p>
            <a:r>
              <a:rPr lang="en-US" sz="1600" dirty="0" smtClean="0"/>
              <a:t>Fundraisers</a:t>
            </a:r>
          </a:p>
          <a:p>
            <a:r>
              <a:rPr lang="en-US" sz="1600" dirty="0" smtClean="0"/>
              <a:t>You Tube video that helped me with my homework</a:t>
            </a:r>
          </a:p>
          <a:p>
            <a:r>
              <a:rPr lang="en-US" sz="1600" dirty="0" smtClean="0"/>
              <a:t>Talking and connecting. </a:t>
            </a:r>
          </a:p>
          <a:p>
            <a:r>
              <a:rPr lang="en-US" sz="1600" b="1" dirty="0" smtClean="0"/>
              <a:t>My mom’s friend Emily volunteering in Cambodia.</a:t>
            </a:r>
          </a:p>
        </p:txBody>
      </p:sp>
    </p:spTree>
    <p:extLst>
      <p:ext uri="{BB962C8B-B14F-4D97-AF65-F5344CB8AC3E}">
        <p14:creationId xmlns:p14="http://schemas.microsoft.com/office/powerpoint/2010/main" val="1689705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err="1" smtClean="0"/>
              <a:t>HomEWORK</a:t>
            </a:r>
            <a:r>
              <a:rPr lang="en-US" dirty="0" smtClean="0"/>
              <a:t> </a:t>
            </a:r>
            <a:r>
              <a:rPr lang="mr-IN" dirty="0" smtClean="0"/>
              <a:t>–</a:t>
            </a:r>
            <a:r>
              <a:rPr lang="en-US" dirty="0" smtClean="0"/>
              <a:t> Good </a:t>
            </a:r>
            <a:r>
              <a:rPr lang="en-US" dirty="0" err="1" smtClean="0"/>
              <a:t>tHINGS</a:t>
            </a:r>
            <a:r>
              <a:rPr lang="en-US" dirty="0" smtClean="0"/>
              <a:t> ARE HAPPENING ONLINE	</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What could you add to the 2018 to do list* to help create a healthy relationship with media and technology in your home? </a:t>
            </a:r>
          </a:p>
          <a:p>
            <a:r>
              <a:rPr lang="en-US" sz="1600" dirty="0" smtClean="0"/>
              <a:t>Delete everything off your phone that you realize that you do not do at all. </a:t>
            </a:r>
            <a:endParaRPr lang="en-US" sz="1600" dirty="0"/>
          </a:p>
          <a:p>
            <a:r>
              <a:rPr lang="en-US" sz="1600" dirty="0" smtClean="0"/>
              <a:t>Time limits for parents. Parents need to look at our own social media habits.</a:t>
            </a:r>
          </a:p>
          <a:p>
            <a:r>
              <a:rPr lang="en-US" sz="1600" dirty="0" smtClean="0"/>
              <a:t>Stop thinking negatively about social media. Look on the bright side!</a:t>
            </a:r>
            <a:endParaRPr lang="en-US" sz="1600" dirty="0"/>
          </a:p>
          <a:p>
            <a:r>
              <a:rPr lang="en-US" sz="1600" dirty="0" smtClean="0"/>
              <a:t>Be a good influence. Make others feel good. </a:t>
            </a:r>
          </a:p>
          <a:p>
            <a:r>
              <a:rPr lang="en-US" sz="1600" dirty="0" smtClean="0"/>
              <a:t>Post something together. Share a bond.</a:t>
            </a:r>
          </a:p>
          <a:p>
            <a:r>
              <a:rPr lang="en-US" sz="1600" dirty="0" smtClean="0"/>
              <a:t>Show mom new technology things. </a:t>
            </a:r>
          </a:p>
          <a:p>
            <a:r>
              <a:rPr lang="en-US" sz="1600" b="1" dirty="0" smtClean="0"/>
              <a:t>Mom could put down her phone. </a:t>
            </a:r>
          </a:p>
          <a:p>
            <a:r>
              <a:rPr lang="en-US" sz="1600" dirty="0" smtClean="0"/>
              <a:t>Set aside time each week for the two of us to talk about SM use and why. </a:t>
            </a:r>
          </a:p>
          <a:p>
            <a:r>
              <a:rPr lang="en-US" sz="1600" dirty="0" smtClean="0"/>
              <a:t>You can add: 1 hour a day if you read 1 hour a day. </a:t>
            </a:r>
          </a:p>
          <a:p>
            <a:r>
              <a:rPr lang="en-US" sz="1600" dirty="0" smtClean="0"/>
              <a:t>Put school before SM.</a:t>
            </a:r>
          </a:p>
          <a:p>
            <a:r>
              <a:rPr lang="en-US" sz="1600" dirty="0" smtClean="0"/>
              <a:t>Continue open lines of communication.</a:t>
            </a:r>
          </a:p>
          <a:p>
            <a:r>
              <a:rPr lang="en-US" sz="1600" dirty="0" smtClean="0"/>
              <a:t>Look at it with me.</a:t>
            </a:r>
          </a:p>
          <a:p>
            <a:pPr marL="114300" indent="0">
              <a:buNone/>
            </a:pPr>
            <a:endParaRPr lang="en-US" sz="1600" dirty="0" smtClean="0"/>
          </a:p>
          <a:p>
            <a:pPr marL="114300" indent="0">
              <a:buNone/>
            </a:pPr>
            <a:r>
              <a:rPr lang="en-US" sz="1400" i="1" dirty="0"/>
              <a:t>*</a:t>
            </a:r>
            <a:r>
              <a:rPr lang="en-US" sz="1400" i="1" dirty="0" smtClean="0"/>
              <a:t>Make sure your kids are getting digital and media literacy lessons in school. Take time to talk to your kids about their digital lives. Put down your phones and model connecting IRL.</a:t>
            </a:r>
            <a:endParaRPr lang="en-US" sz="1400" i="1" dirty="0"/>
          </a:p>
        </p:txBody>
      </p:sp>
    </p:spTree>
    <p:extLst>
      <p:ext uri="{BB962C8B-B14F-4D97-AF65-F5344CB8AC3E}">
        <p14:creationId xmlns:p14="http://schemas.microsoft.com/office/powerpoint/2010/main" val="3639841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err="1" smtClean="0"/>
              <a:t>HomEWORK</a:t>
            </a:r>
            <a:r>
              <a:rPr lang="en-US" dirty="0" smtClean="0"/>
              <a:t> </a:t>
            </a:r>
            <a:r>
              <a:rPr lang="mr-IN" dirty="0" smtClean="0"/>
              <a:t>–</a:t>
            </a:r>
            <a:r>
              <a:rPr lang="en-US" dirty="0" smtClean="0"/>
              <a:t> Digital FOOTPRINT	</a:t>
            </a:r>
            <a:endParaRPr lang="en-US" dirty="0"/>
          </a:p>
        </p:txBody>
      </p:sp>
      <p:pic>
        <p:nvPicPr>
          <p:cNvPr id="4" name="Content Placeholder 3" descr="Footprint example 1.pdf"/>
          <p:cNvPicPr>
            <a:picLocks noGrp="1" noChangeAspect="1"/>
          </p:cNvPicPr>
          <p:nvPr>
            <p:ph idx="1"/>
          </p:nvPr>
        </p:nvPicPr>
        <p:blipFill>
          <a:blip r:embed="rId2">
            <a:extLst>
              <a:ext uri="{28A0092B-C50C-407E-A947-70E740481C1C}">
                <a14:useLocalDpi xmlns:a14="http://schemas.microsoft.com/office/drawing/2010/main" val="0"/>
              </a:ext>
            </a:extLst>
          </a:blip>
          <a:srcRect l="-12177" r="-12177"/>
          <a:stretch>
            <a:fillRect/>
          </a:stretch>
        </p:blipFill>
        <p:spPr/>
      </p:pic>
    </p:spTree>
    <p:extLst>
      <p:ext uri="{BB962C8B-B14F-4D97-AF65-F5344CB8AC3E}">
        <p14:creationId xmlns:p14="http://schemas.microsoft.com/office/powerpoint/2010/main" val="2679772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err="1" smtClean="0"/>
              <a:t>HomEWORK</a:t>
            </a:r>
            <a:r>
              <a:rPr lang="en-US" dirty="0" smtClean="0"/>
              <a:t> </a:t>
            </a:r>
            <a:r>
              <a:rPr lang="mr-IN" dirty="0" smtClean="0"/>
              <a:t>–</a:t>
            </a:r>
            <a:r>
              <a:rPr lang="en-US" dirty="0" smtClean="0"/>
              <a:t> Digital FOOTPRINT	</a:t>
            </a:r>
            <a:endParaRPr lang="en-US" dirty="0"/>
          </a:p>
        </p:txBody>
      </p:sp>
      <p:pic>
        <p:nvPicPr>
          <p:cNvPr id="6" name="Content Placeholder 5" descr="Footprint Example 2.pdf"/>
          <p:cNvPicPr>
            <a:picLocks noGrp="1" noChangeAspect="1"/>
          </p:cNvPicPr>
          <p:nvPr>
            <p:ph idx="1"/>
          </p:nvPr>
        </p:nvPicPr>
        <p:blipFill>
          <a:blip r:embed="rId2">
            <a:extLst>
              <a:ext uri="{28A0092B-C50C-407E-A947-70E740481C1C}">
                <a14:useLocalDpi xmlns:a14="http://schemas.microsoft.com/office/drawing/2010/main" val="0"/>
              </a:ext>
            </a:extLst>
          </a:blip>
          <a:srcRect l="-8580" r="-8580"/>
          <a:stretch>
            <a:fillRect/>
          </a:stretch>
        </p:blipFill>
        <p:spPr/>
      </p:pic>
    </p:spTree>
    <p:extLst>
      <p:ext uri="{BB962C8B-B14F-4D97-AF65-F5344CB8AC3E}">
        <p14:creationId xmlns:p14="http://schemas.microsoft.com/office/powerpoint/2010/main" val="836923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95029" y="2112900"/>
            <a:ext cx="7772400" cy="182562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6000" b="1" dirty="0" smtClean="0"/>
              <a:t>Media, Technology </a:t>
            </a:r>
            <a:br>
              <a:rPr lang="en-US" sz="6000" b="1" dirty="0" smtClean="0"/>
            </a:br>
            <a:r>
              <a:rPr lang="en-US" sz="6000" b="1" dirty="0" smtClean="0"/>
              <a:t>and You</a:t>
            </a:r>
            <a:endParaRPr lang="en-US" sz="6000" b="1" dirty="0"/>
          </a:p>
        </p:txBody>
      </p:sp>
      <p:sp>
        <p:nvSpPr>
          <p:cNvPr id="3" name="Subtitle 2"/>
          <p:cNvSpPr>
            <a:spLocks noGrp="1"/>
          </p:cNvSpPr>
          <p:nvPr>
            <p:ph type="subTitle" idx="4294967295"/>
          </p:nvPr>
        </p:nvSpPr>
        <p:spPr>
          <a:xfrm>
            <a:off x="1498600" y="3938525"/>
            <a:ext cx="6745288" cy="1295400"/>
          </a:xfrm>
        </p:spPr>
        <p:style>
          <a:lnRef idx="1">
            <a:schemeClr val="accent1"/>
          </a:lnRef>
          <a:fillRef idx="2">
            <a:schemeClr val="accent1"/>
          </a:fillRef>
          <a:effectRef idx="1">
            <a:schemeClr val="accent1"/>
          </a:effectRef>
          <a:fontRef idx="minor">
            <a:schemeClr val="dk1"/>
          </a:fontRef>
        </p:style>
        <p:txBody>
          <a:bodyPr>
            <a:normAutofit/>
          </a:bodyPr>
          <a:lstStyle/>
          <a:p>
            <a:pPr marL="114300" indent="0" algn="ctr">
              <a:buNone/>
            </a:pPr>
            <a:r>
              <a:rPr lang="en-US" dirty="0" smtClean="0"/>
              <a:t>75 Morton Street </a:t>
            </a:r>
          </a:p>
          <a:p>
            <a:pPr marL="114300" indent="0" algn="ctr">
              <a:buNone/>
            </a:pPr>
            <a:r>
              <a:rPr lang="en-US" dirty="0" smtClean="0"/>
              <a:t>Student Workshop Session </a:t>
            </a:r>
            <a:r>
              <a:rPr lang="en-US" dirty="0"/>
              <a:t>2</a:t>
            </a:r>
            <a:endParaRPr lang="en-US" dirty="0" smtClean="0"/>
          </a:p>
          <a:p>
            <a:endParaRPr lang="en-US" dirty="0" smtClean="0"/>
          </a:p>
          <a:p>
            <a:endParaRPr lang="en-US" dirty="0"/>
          </a:p>
        </p:txBody>
      </p:sp>
      <p:pic>
        <p:nvPicPr>
          <p:cNvPr id="6" name="Picture 5" descr="th-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66" y="4758589"/>
            <a:ext cx="2224653" cy="1485900"/>
          </a:xfrm>
          <a:prstGeom prst="rect">
            <a:avLst/>
          </a:prstGeom>
        </p:spPr>
      </p:pic>
      <p:pic>
        <p:nvPicPr>
          <p:cNvPr id="7" name="Picture 6" descr="t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79" y="4758589"/>
            <a:ext cx="2228850" cy="1485900"/>
          </a:xfrm>
          <a:prstGeom prst="rect">
            <a:avLst/>
          </a:prstGeom>
        </p:spPr>
      </p:pic>
      <p:pic>
        <p:nvPicPr>
          <p:cNvPr id="10" name="Picture 9" descr="teens-phones-and-social-med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019" y="162120"/>
            <a:ext cx="3901560" cy="1950780"/>
          </a:xfrm>
          <a:prstGeom prst="rect">
            <a:avLst/>
          </a:prstGeom>
        </p:spPr>
      </p:pic>
    </p:spTree>
    <p:extLst>
      <p:ext uri="{BB962C8B-B14F-4D97-AF65-F5344CB8AC3E}">
        <p14:creationId xmlns:p14="http://schemas.microsoft.com/office/powerpoint/2010/main" val="303631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Essential Question 1</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endParaRPr lang="en-US" i="1" dirty="0" smtClean="0"/>
          </a:p>
          <a:p>
            <a:endParaRPr lang="en-US" i="1" dirty="0"/>
          </a:p>
          <a:p>
            <a:pPr marL="0" indent="0" algn="ctr">
              <a:buNone/>
            </a:pPr>
            <a:r>
              <a:rPr lang="en-US" i="1" dirty="0" smtClean="0"/>
              <a:t>Do </a:t>
            </a:r>
            <a:r>
              <a:rPr lang="en-US" i="1" dirty="0"/>
              <a:t>people ever express parts of their identities online that they might not express offline? </a:t>
            </a:r>
            <a:endParaRPr lang="en-US" dirty="0"/>
          </a:p>
          <a:p>
            <a:endParaRPr lang="en-US" dirty="0"/>
          </a:p>
        </p:txBody>
      </p:sp>
    </p:spTree>
    <p:extLst>
      <p:ext uri="{BB962C8B-B14F-4D97-AF65-F5344CB8AC3E}">
        <p14:creationId xmlns:p14="http://schemas.microsoft.com/office/powerpoint/2010/main" val="234689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Essential Question 2</a:t>
            </a:r>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buNone/>
            </a:pPr>
            <a:endParaRPr lang="en-US" i="1" dirty="0" smtClean="0"/>
          </a:p>
          <a:p>
            <a:pPr marL="0" indent="0" algn="ctr">
              <a:buNone/>
            </a:pPr>
            <a:endParaRPr lang="en-US" i="1" dirty="0"/>
          </a:p>
          <a:p>
            <a:pPr marL="0" indent="0" algn="ctr">
              <a:buNone/>
            </a:pPr>
            <a:endParaRPr lang="en-US" i="1" dirty="0" smtClean="0"/>
          </a:p>
          <a:p>
            <a:pPr marL="0" indent="0" algn="ctr">
              <a:buNone/>
            </a:pPr>
            <a:r>
              <a:rPr lang="en-US" i="1" dirty="0" smtClean="0"/>
              <a:t>Have </a:t>
            </a:r>
            <a:r>
              <a:rPr lang="en-US" i="1" dirty="0"/>
              <a:t>you ever heard of people who exaggerated something about themselves online? </a:t>
            </a:r>
            <a:endParaRPr lang="en-US" dirty="0"/>
          </a:p>
          <a:p>
            <a:endParaRPr lang="en-US" dirty="0"/>
          </a:p>
        </p:txBody>
      </p:sp>
    </p:spTree>
    <p:extLst>
      <p:ext uri="{BB962C8B-B14F-4D97-AF65-F5344CB8AC3E}">
        <p14:creationId xmlns:p14="http://schemas.microsoft.com/office/powerpoint/2010/main" val="279955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Essential Question 3</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buNone/>
            </a:pPr>
            <a:endParaRPr lang="en-US" i="1" dirty="0" smtClean="0"/>
          </a:p>
          <a:p>
            <a:pPr marL="0" indent="0" algn="ctr">
              <a:buNone/>
            </a:pPr>
            <a:endParaRPr lang="en-US" i="1" dirty="0" smtClean="0"/>
          </a:p>
          <a:p>
            <a:pPr marL="0" indent="0" algn="ctr">
              <a:buNone/>
            </a:pPr>
            <a:r>
              <a:rPr lang="en-US" i="1" dirty="0" smtClean="0"/>
              <a:t>Have </a:t>
            </a:r>
            <a:r>
              <a:rPr lang="en-US" i="1" dirty="0"/>
              <a:t>you ever heard about people who deceive others by pretending to be someone else while they were on the Internet? Why do you think they did this? </a:t>
            </a:r>
            <a:endParaRPr lang="en-US" dirty="0"/>
          </a:p>
          <a:p>
            <a:endParaRPr lang="en-US" dirty="0"/>
          </a:p>
        </p:txBody>
      </p:sp>
    </p:spTree>
    <p:extLst>
      <p:ext uri="{BB962C8B-B14F-4D97-AF65-F5344CB8AC3E}">
        <p14:creationId xmlns:p14="http://schemas.microsoft.com/office/powerpoint/2010/main" val="14254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much is too much?</a:t>
            </a:r>
          </a:p>
          <a:p>
            <a:r>
              <a:rPr lang="en-US" dirty="0" smtClean="0"/>
              <a:t>What is the attraction to social media?</a:t>
            </a:r>
          </a:p>
          <a:p>
            <a:r>
              <a:rPr lang="en-US" dirty="0" smtClean="0"/>
              <a:t>What is my job as a parent and what is not my job?</a:t>
            </a:r>
          </a:p>
          <a:p>
            <a:r>
              <a:rPr lang="en-US" dirty="0" smtClean="0"/>
              <a:t>How do I monitor without invading privacy?</a:t>
            </a:r>
          </a:p>
          <a:p>
            <a:r>
              <a:rPr lang="en-US" dirty="0" smtClean="0"/>
              <a:t>What impact is social media having on my kid?</a:t>
            </a:r>
          </a:p>
          <a:p>
            <a:r>
              <a:rPr lang="en-US" dirty="0" smtClean="0"/>
              <a:t>How do I not let it completely control the mood in my house and the arguing over not using it? </a:t>
            </a:r>
          </a:p>
          <a:p>
            <a:r>
              <a:rPr lang="en-US" smtClean="0"/>
              <a:t>How do I </a:t>
            </a:r>
            <a:r>
              <a:rPr lang="en-US" dirty="0" smtClean="0"/>
              <a:t>explain that I can be on my phone but she cannot?</a:t>
            </a:r>
            <a:endParaRPr lang="en-US" dirty="0"/>
          </a:p>
          <a:p>
            <a:r>
              <a:rPr lang="en-US" dirty="0" smtClean="0"/>
              <a:t>How do I keep them safe?</a:t>
            </a:r>
          </a:p>
          <a:p>
            <a:r>
              <a:rPr lang="en-US" dirty="0" smtClean="0"/>
              <a:t>How do I convince them to do other things when nothing is more interesting then their device?</a:t>
            </a:r>
          </a:p>
          <a:p>
            <a:r>
              <a:rPr lang="en-US" dirty="0" smtClean="0"/>
              <a:t>What limits should I set?</a:t>
            </a:r>
            <a:endParaRPr lang="en-US" dirty="0"/>
          </a:p>
        </p:txBody>
      </p:sp>
    </p:spTree>
    <p:extLst>
      <p:ext uri="{BB962C8B-B14F-4D97-AF65-F5344CB8AC3E}">
        <p14:creationId xmlns:p14="http://schemas.microsoft.com/office/powerpoint/2010/main" val="213204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Scenario 1</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buNone/>
            </a:pPr>
            <a:endParaRPr lang="en-US" i="1" dirty="0" smtClean="0"/>
          </a:p>
          <a:p>
            <a:pPr marL="0" indent="0" algn="ctr">
              <a:buNone/>
            </a:pPr>
            <a:endParaRPr lang="en-US" i="1" dirty="0" smtClean="0"/>
          </a:p>
          <a:p>
            <a:pPr marL="0" indent="0" algn="ctr">
              <a:buNone/>
            </a:pPr>
            <a:r>
              <a:rPr lang="en-US" i="1" dirty="0" smtClean="0"/>
              <a:t>Alejandro </a:t>
            </a:r>
            <a:r>
              <a:rPr lang="en-US" i="1" dirty="0"/>
              <a:t>wants good reviews and comments on his YouTube videos, so he creates several user names. He uses them to leave good comments about his own videos. </a:t>
            </a:r>
            <a:endParaRPr lang="en-US" dirty="0"/>
          </a:p>
          <a:p>
            <a:endParaRPr lang="en-US" dirty="0"/>
          </a:p>
        </p:txBody>
      </p:sp>
    </p:spTree>
    <p:extLst>
      <p:ext uri="{BB962C8B-B14F-4D97-AF65-F5344CB8AC3E}">
        <p14:creationId xmlns:p14="http://schemas.microsoft.com/office/powerpoint/2010/main" val="198136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Scenario 2</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i="1" dirty="0" smtClean="0"/>
          </a:p>
          <a:p>
            <a:pPr marL="0" indent="0" algn="ctr">
              <a:buNone/>
            </a:pPr>
            <a:r>
              <a:rPr lang="en-US" i="1" dirty="0" smtClean="0"/>
              <a:t>In </a:t>
            </a:r>
            <a:r>
              <a:rPr lang="en-US" i="1" dirty="0"/>
              <a:t>real life Phil is a quiet, shy guy. But when he’s texting he feels more outgoing than in person, and sometimes he says things he normally wouldn’t say. A girl who has the same math teacher as Phil texts him asking for the answers to the math quiz: </a:t>
            </a:r>
            <a:r>
              <a:rPr lang="en-US" dirty="0"/>
              <a:t>“hey cutie </a:t>
            </a:r>
            <a:r>
              <a:rPr lang="en-US" dirty="0" err="1"/>
              <a:t>phil</a:t>
            </a:r>
            <a:r>
              <a:rPr lang="en-US" dirty="0"/>
              <a:t> ... </a:t>
            </a:r>
            <a:r>
              <a:rPr lang="en-US" dirty="0" err="1"/>
              <a:t>giv</a:t>
            </a:r>
            <a:r>
              <a:rPr lang="en-US" dirty="0"/>
              <a:t> me quiz answers PLZ!!” </a:t>
            </a:r>
            <a:r>
              <a:rPr lang="en-US" i="1" dirty="0"/>
              <a:t>Phil likes the girl and wants to be her friend, but he would never share answers in person, and he knows he could get in trouble. He decides to text her the answers anyway. </a:t>
            </a:r>
            <a:endParaRPr lang="en-US" dirty="0"/>
          </a:p>
          <a:p>
            <a:endParaRPr lang="en-US" dirty="0"/>
          </a:p>
        </p:txBody>
      </p:sp>
    </p:spTree>
    <p:extLst>
      <p:ext uri="{BB962C8B-B14F-4D97-AF65-F5344CB8AC3E}">
        <p14:creationId xmlns:p14="http://schemas.microsoft.com/office/powerpoint/2010/main" val="169518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Scenario 3</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marL="0" indent="0" algn="ctr">
              <a:buNone/>
            </a:pPr>
            <a:endParaRPr lang="en-US" i="1" dirty="0" smtClean="0"/>
          </a:p>
          <a:p>
            <a:pPr marL="0" indent="0" algn="ctr">
              <a:buNone/>
            </a:pPr>
            <a:r>
              <a:rPr lang="en-US" i="1" dirty="0" smtClean="0"/>
              <a:t>Emma </a:t>
            </a:r>
            <a:r>
              <a:rPr lang="en-US" i="1" dirty="0"/>
              <a:t>likes to play </a:t>
            </a:r>
            <a:r>
              <a:rPr lang="en-US" i="1" dirty="0" err="1"/>
              <a:t>EscapeGo</a:t>
            </a:r>
            <a:r>
              <a:rPr lang="en-US" i="1" dirty="0"/>
              <a:t>, a virtual game world where players use avatars to play. She pretends to be a boy and uses a male avatar because she thinks she’ll be more accepted by the other players. She interacts with others in the game through her avatar, and she has made a couple of really close friends through the game. </a:t>
            </a:r>
            <a:endParaRPr lang="en-US" dirty="0"/>
          </a:p>
          <a:p>
            <a:endParaRPr lang="en-US" dirty="0"/>
          </a:p>
        </p:txBody>
      </p:sp>
    </p:spTree>
    <p:extLst>
      <p:ext uri="{BB962C8B-B14F-4D97-AF65-F5344CB8AC3E}">
        <p14:creationId xmlns:p14="http://schemas.microsoft.com/office/powerpoint/2010/main" val="95648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000" dirty="0" smtClean="0"/>
              <a:t/>
            </a:r>
            <a:br>
              <a:rPr lang="en-US" sz="2000" dirty="0" smtClean="0"/>
            </a:br>
            <a:r>
              <a:rPr lang="en-US" sz="2000" dirty="0" smtClean="0"/>
              <a:t>Which </a:t>
            </a:r>
            <a:r>
              <a:rPr lang="en-US" sz="2000" dirty="0"/>
              <a:t>of the following is an example of a RISKY way to present oneself in a different way online? </a:t>
            </a:r>
            <a:br>
              <a:rPr lang="en-US" sz="2000" dirty="0"/>
            </a:br>
            <a:endParaRPr lang="en-US" sz="20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US" sz="2800" dirty="0" smtClean="0"/>
              <a:t>a) Raquel </a:t>
            </a:r>
            <a:r>
              <a:rPr lang="en-US" sz="2800" dirty="0"/>
              <a:t>creates an avatar in a virtual world with pink hair, even though her hair is brown in real life. </a:t>
            </a:r>
            <a:endParaRPr lang="en-US" sz="2800" dirty="0" smtClean="0"/>
          </a:p>
          <a:p>
            <a:pPr marL="514350" indent="-514350">
              <a:buAutoNum type="alphaLcParenR"/>
            </a:pPr>
            <a:endParaRPr lang="en-US" sz="2800" dirty="0" smtClean="0"/>
          </a:p>
          <a:p>
            <a:pPr marL="0" indent="0">
              <a:buNone/>
            </a:pPr>
            <a:r>
              <a:rPr lang="en-US" sz="2800" dirty="0" smtClean="0"/>
              <a:t>b</a:t>
            </a:r>
            <a:r>
              <a:rPr lang="en-US" sz="2800" dirty="0"/>
              <a:t>) Dan’s profile picture is an image of his dog.</a:t>
            </a:r>
            <a:br>
              <a:rPr lang="en-US" sz="2800" dirty="0"/>
            </a:br>
            <a:endParaRPr lang="en-US" sz="2800" dirty="0" smtClean="0"/>
          </a:p>
          <a:p>
            <a:pPr marL="0" indent="0">
              <a:buNone/>
            </a:pPr>
            <a:r>
              <a:rPr lang="en-US" sz="2800" dirty="0" smtClean="0"/>
              <a:t>c</a:t>
            </a:r>
            <a:r>
              <a:rPr lang="en-US" sz="2800" dirty="0"/>
              <a:t>) Nick lies to someone he meets online by saying he’s in college. </a:t>
            </a:r>
          </a:p>
          <a:p>
            <a:endParaRPr lang="en-US" dirty="0"/>
          </a:p>
        </p:txBody>
      </p:sp>
    </p:spTree>
    <p:extLst>
      <p:ext uri="{BB962C8B-B14F-4D97-AF65-F5344CB8AC3E}">
        <p14:creationId xmlns:p14="http://schemas.microsoft.com/office/powerpoint/2010/main" val="100098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800" dirty="0" smtClean="0"/>
              <a:t/>
            </a:r>
            <a:br>
              <a:rPr lang="en-US" sz="2800" dirty="0" smtClean="0"/>
            </a:br>
            <a:r>
              <a:rPr lang="en-US" sz="2400" dirty="0" smtClean="0"/>
              <a:t>Which </a:t>
            </a:r>
            <a:r>
              <a:rPr lang="en-US" sz="2400" dirty="0"/>
              <a:t>of the following is an example of a RISKY way to present oneself in a different way online? </a:t>
            </a:r>
            <a:r>
              <a:rPr lang="en-US" sz="2800" dirty="0"/>
              <a:t/>
            </a:r>
            <a:br>
              <a:rPr lang="en-US" sz="2800" dirty="0"/>
            </a:br>
            <a:endParaRPr lang="en-US" sz="2800"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US" sz="2800" dirty="0" smtClean="0"/>
              <a:t>a) Raquel </a:t>
            </a:r>
            <a:r>
              <a:rPr lang="en-US" sz="2800" dirty="0"/>
              <a:t>creates an avatar in a virtual world with pink hair, even though her hair is brown in real life. </a:t>
            </a:r>
            <a:endParaRPr lang="en-US" sz="2800" dirty="0" smtClean="0"/>
          </a:p>
          <a:p>
            <a:pPr marL="514350" indent="-514350">
              <a:buAutoNum type="alphaLcParenR"/>
            </a:pPr>
            <a:endParaRPr lang="en-US" sz="2800" dirty="0" smtClean="0"/>
          </a:p>
          <a:p>
            <a:pPr marL="0" indent="0">
              <a:buNone/>
            </a:pPr>
            <a:r>
              <a:rPr lang="en-US" sz="2800" dirty="0" smtClean="0"/>
              <a:t>b</a:t>
            </a:r>
            <a:r>
              <a:rPr lang="en-US" sz="2800" dirty="0"/>
              <a:t>) Dan’s profile picture is an image of his dog.</a:t>
            </a:r>
            <a:br>
              <a:rPr lang="en-US" sz="2800" dirty="0"/>
            </a:br>
            <a:endParaRPr lang="en-US" sz="2800" dirty="0" smtClean="0"/>
          </a:p>
          <a:p>
            <a:pPr marL="0" indent="0">
              <a:buNone/>
            </a:pPr>
            <a:r>
              <a:rPr lang="en-US" sz="2800" dirty="0" smtClean="0">
                <a:solidFill>
                  <a:srgbClr val="FF0000"/>
                </a:solidFill>
              </a:rPr>
              <a:t>c</a:t>
            </a:r>
            <a:r>
              <a:rPr lang="en-US" sz="2800" dirty="0">
                <a:solidFill>
                  <a:srgbClr val="FF0000"/>
                </a:solidFill>
              </a:rPr>
              <a:t>) Nick lies to someone he meets online by saying he’s in college. </a:t>
            </a:r>
          </a:p>
          <a:p>
            <a:endParaRPr lang="en-US" dirty="0"/>
          </a:p>
        </p:txBody>
      </p:sp>
    </p:spTree>
    <p:extLst>
      <p:ext uri="{BB962C8B-B14F-4D97-AF65-F5344CB8AC3E}">
        <p14:creationId xmlns:p14="http://schemas.microsoft.com/office/powerpoint/2010/main" val="296033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dirty="0" smtClean="0">
                <a:latin typeface="+mn-lt"/>
              </a:rPr>
              <a:t/>
            </a:r>
            <a:br>
              <a:rPr lang="en-US" sz="2400" dirty="0" smtClean="0">
                <a:latin typeface="+mn-lt"/>
              </a:rPr>
            </a:br>
            <a:r>
              <a:rPr lang="en-US" sz="1600" dirty="0" smtClean="0">
                <a:latin typeface="+mn-lt"/>
              </a:rPr>
              <a:t>On </a:t>
            </a:r>
            <a:r>
              <a:rPr lang="en-US" sz="1600" dirty="0">
                <a:latin typeface="+mn-lt"/>
              </a:rPr>
              <a:t>Lucy’s social networking profile, she posts that she is older than her real age and that she likes rock music, which she actually doesn’t like. Which of the following might be a possible consequence of </a:t>
            </a:r>
            <a:r>
              <a:rPr lang="en-US" sz="1600" dirty="0" smtClean="0">
                <a:latin typeface="+mn-lt"/>
              </a:rPr>
              <a:t>how </a:t>
            </a:r>
            <a:r>
              <a:rPr lang="en-US" sz="1600" dirty="0">
                <a:latin typeface="+mn-lt"/>
              </a:rPr>
              <a:t>Lucy presents herself online? </a:t>
            </a:r>
            <a:r>
              <a:rPr lang="en-US" sz="1800" dirty="0">
                <a:latin typeface="+mn-lt"/>
              </a:rPr>
              <a:t/>
            </a:r>
            <a:br>
              <a:rPr lang="en-US" sz="1800" dirty="0">
                <a:latin typeface="+mn-lt"/>
              </a:rPr>
            </a:br>
            <a:endParaRPr lang="en-US" sz="1800" dirty="0">
              <a:latin typeface="+mn-lt"/>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en-US" sz="2800" dirty="0" smtClean="0"/>
          </a:p>
          <a:p>
            <a:pPr marL="0" indent="0">
              <a:buNone/>
            </a:pPr>
            <a:r>
              <a:rPr lang="en-US" sz="2800" dirty="0" smtClean="0"/>
              <a:t>a</a:t>
            </a:r>
            <a:r>
              <a:rPr lang="en-US" sz="2800" dirty="0"/>
              <a:t>) Lucy might get attention from older people who think she is the age she has posted. </a:t>
            </a:r>
            <a:endParaRPr lang="en-US" sz="2800" dirty="0" smtClean="0"/>
          </a:p>
          <a:p>
            <a:pPr marL="0" indent="0">
              <a:buNone/>
            </a:pPr>
            <a:endParaRPr lang="en-US" sz="2800" dirty="0"/>
          </a:p>
          <a:p>
            <a:pPr marL="0" indent="0">
              <a:buNone/>
            </a:pPr>
            <a:r>
              <a:rPr lang="en-US" sz="2800" dirty="0" smtClean="0"/>
              <a:t>b</a:t>
            </a:r>
            <a:r>
              <a:rPr lang="en-US" sz="2800" dirty="0"/>
              <a:t>) People might start talking to Lucy about rock music.</a:t>
            </a:r>
            <a:br>
              <a:rPr lang="en-US" sz="2800" dirty="0"/>
            </a:br>
            <a:endParaRPr lang="en-US" sz="2800" dirty="0" smtClean="0"/>
          </a:p>
          <a:p>
            <a:pPr marL="0" indent="0">
              <a:buNone/>
            </a:pPr>
            <a:r>
              <a:rPr lang="en-US" sz="2800" dirty="0" smtClean="0"/>
              <a:t>c</a:t>
            </a:r>
            <a:r>
              <a:rPr lang="en-US" sz="2800" dirty="0"/>
              <a:t>) Both a and b </a:t>
            </a:r>
          </a:p>
          <a:p>
            <a:endParaRPr lang="en-US" dirty="0"/>
          </a:p>
        </p:txBody>
      </p:sp>
    </p:spTree>
    <p:extLst>
      <p:ext uri="{BB962C8B-B14F-4D97-AF65-F5344CB8AC3E}">
        <p14:creationId xmlns:p14="http://schemas.microsoft.com/office/powerpoint/2010/main" val="41274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dirty="0" smtClean="0">
                <a:latin typeface="+mn-lt"/>
              </a:rPr>
              <a:t/>
            </a:r>
            <a:br>
              <a:rPr lang="en-US" sz="2400" dirty="0" smtClean="0">
                <a:latin typeface="+mn-lt"/>
              </a:rPr>
            </a:br>
            <a:r>
              <a:rPr lang="en-US" sz="1600" dirty="0" smtClean="0">
                <a:latin typeface="+mn-lt"/>
              </a:rPr>
              <a:t>On </a:t>
            </a:r>
            <a:r>
              <a:rPr lang="en-US" sz="1600" dirty="0">
                <a:latin typeface="+mn-lt"/>
              </a:rPr>
              <a:t>Lucy’s social networking profile, she posts that she is older than her real age and that she likes rock music, which she actually doesn’t like. Which of the following might be a possible consequence of </a:t>
            </a:r>
            <a:r>
              <a:rPr lang="en-US" sz="1600" dirty="0" smtClean="0">
                <a:latin typeface="+mn-lt"/>
              </a:rPr>
              <a:t>how </a:t>
            </a:r>
            <a:r>
              <a:rPr lang="en-US" sz="1600" dirty="0">
                <a:latin typeface="+mn-lt"/>
              </a:rPr>
              <a:t>Lucy presents herself online? </a:t>
            </a:r>
            <a:r>
              <a:rPr lang="en-US" sz="1800" dirty="0">
                <a:latin typeface="+mn-lt"/>
              </a:rPr>
              <a:t/>
            </a:r>
            <a:br>
              <a:rPr lang="en-US" sz="1800" dirty="0">
                <a:latin typeface="+mn-lt"/>
              </a:rPr>
            </a:br>
            <a:endParaRPr lang="en-US" sz="1800" dirty="0">
              <a:latin typeface="+mn-lt"/>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endParaRPr lang="en-US" sz="2800" dirty="0" smtClean="0"/>
          </a:p>
          <a:p>
            <a:pPr marL="0" indent="0">
              <a:buNone/>
            </a:pPr>
            <a:r>
              <a:rPr lang="en-US" sz="2800" dirty="0" smtClean="0"/>
              <a:t>a</a:t>
            </a:r>
            <a:r>
              <a:rPr lang="en-US" sz="2800" dirty="0"/>
              <a:t>) Lucy might get attention from older people who think she is the age she has posted. </a:t>
            </a:r>
            <a:endParaRPr lang="en-US" sz="2800" dirty="0" smtClean="0"/>
          </a:p>
          <a:p>
            <a:pPr marL="0" indent="0">
              <a:buNone/>
            </a:pPr>
            <a:endParaRPr lang="en-US" sz="2800" dirty="0"/>
          </a:p>
          <a:p>
            <a:pPr marL="0" indent="0">
              <a:buNone/>
            </a:pPr>
            <a:r>
              <a:rPr lang="en-US" sz="2800" dirty="0" smtClean="0"/>
              <a:t>b</a:t>
            </a:r>
            <a:r>
              <a:rPr lang="en-US" sz="2800" dirty="0"/>
              <a:t>) People might start talking to Lucy about rock music.</a:t>
            </a:r>
            <a:br>
              <a:rPr lang="en-US" sz="2800" dirty="0"/>
            </a:br>
            <a:endParaRPr lang="en-US" sz="2800" dirty="0" smtClean="0"/>
          </a:p>
          <a:p>
            <a:pPr marL="0" indent="0">
              <a:buNone/>
            </a:pPr>
            <a:r>
              <a:rPr lang="en-US" sz="2800" dirty="0" smtClean="0">
                <a:solidFill>
                  <a:srgbClr val="FF0000"/>
                </a:solidFill>
              </a:rPr>
              <a:t>c</a:t>
            </a:r>
            <a:r>
              <a:rPr lang="en-US" sz="2800" dirty="0">
                <a:solidFill>
                  <a:srgbClr val="FF0000"/>
                </a:solidFill>
              </a:rPr>
              <a:t>) Both a and b </a:t>
            </a:r>
          </a:p>
          <a:p>
            <a:endParaRPr lang="en-US" dirty="0"/>
          </a:p>
        </p:txBody>
      </p:sp>
    </p:spTree>
    <p:extLst>
      <p:ext uri="{BB962C8B-B14F-4D97-AF65-F5344CB8AC3E}">
        <p14:creationId xmlns:p14="http://schemas.microsoft.com/office/powerpoint/2010/main" val="131410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1600" dirty="0" smtClean="0">
                <a:latin typeface="+mn-lt"/>
              </a:rPr>
              <a:t/>
            </a:r>
            <a:br>
              <a:rPr lang="en-US" sz="1600" dirty="0" smtClean="0">
                <a:latin typeface="+mn-lt"/>
              </a:rPr>
            </a:br>
            <a:r>
              <a:rPr lang="en-US" sz="1600" dirty="0" smtClean="0">
                <a:latin typeface="+mn-lt"/>
              </a:rPr>
              <a:t>Evan </a:t>
            </a:r>
            <a:r>
              <a:rPr lang="en-US" sz="1600" dirty="0">
                <a:latin typeface="+mn-lt"/>
              </a:rPr>
              <a:t>likes Maria, but she is dating Josh. Evan pretends to be Maria online and posts angry messages on Josh’s blog so that Josh thinks she is mad at him. Evan is ________ Josh by pretending to be Maria. </a:t>
            </a:r>
            <a:br>
              <a:rPr lang="en-US" sz="1600" dirty="0">
                <a:latin typeface="+mn-lt"/>
              </a:rPr>
            </a:br>
            <a:endParaRPr lang="en-US" sz="1600" dirty="0">
              <a:latin typeface="+mn-lt"/>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a) deceiving </a:t>
            </a:r>
          </a:p>
          <a:p>
            <a:pPr marL="0" indent="0">
              <a:buNone/>
            </a:pPr>
            <a:endParaRPr lang="en-US" dirty="0"/>
          </a:p>
          <a:p>
            <a:pPr marL="0" indent="0">
              <a:buNone/>
            </a:pPr>
            <a:r>
              <a:rPr lang="en-US" dirty="0"/>
              <a:t>b) helping</a:t>
            </a:r>
            <a:br>
              <a:rPr lang="en-US" dirty="0"/>
            </a:br>
            <a:endParaRPr lang="en-US" dirty="0" smtClean="0"/>
          </a:p>
          <a:p>
            <a:pPr marL="0" indent="0">
              <a:buNone/>
            </a:pPr>
            <a:r>
              <a:rPr lang="en-US" dirty="0" smtClean="0"/>
              <a:t>c</a:t>
            </a:r>
            <a:r>
              <a:rPr lang="en-US" dirty="0"/>
              <a:t>) motivating </a:t>
            </a:r>
          </a:p>
          <a:p>
            <a:endParaRPr lang="en-US" dirty="0"/>
          </a:p>
        </p:txBody>
      </p:sp>
    </p:spTree>
    <p:extLst>
      <p:ext uri="{BB962C8B-B14F-4D97-AF65-F5344CB8AC3E}">
        <p14:creationId xmlns:p14="http://schemas.microsoft.com/office/powerpoint/2010/main" val="100823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000" dirty="0" smtClean="0">
                <a:latin typeface="+mn-lt"/>
              </a:rPr>
              <a:t/>
            </a:r>
            <a:br>
              <a:rPr lang="en-US" sz="2000" dirty="0" smtClean="0">
                <a:latin typeface="+mn-lt"/>
              </a:rPr>
            </a:br>
            <a:r>
              <a:rPr lang="en-US" sz="1800" dirty="0" smtClean="0">
                <a:latin typeface="+mn-lt"/>
              </a:rPr>
              <a:t>Evan </a:t>
            </a:r>
            <a:r>
              <a:rPr lang="en-US" sz="1800" dirty="0">
                <a:latin typeface="+mn-lt"/>
              </a:rPr>
              <a:t>likes Maria, but she is dating Josh. Evan pretends to be Maria online and posts angry messages on Josh’s blog so that Josh thinks she is mad at him. Evan is ________ Josh by pretending to be Maria. </a:t>
            </a:r>
            <a:br>
              <a:rPr lang="en-US" sz="1800" dirty="0">
                <a:latin typeface="+mn-lt"/>
              </a:rPr>
            </a:br>
            <a:endParaRPr lang="en-US" sz="1800" dirty="0">
              <a:latin typeface="+mn-lt"/>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solidFill>
                  <a:srgbClr val="FF0000"/>
                </a:solidFill>
              </a:rPr>
              <a:t>a) deceiving </a:t>
            </a:r>
          </a:p>
          <a:p>
            <a:pPr marL="0" indent="0">
              <a:buNone/>
            </a:pPr>
            <a:endParaRPr lang="en-US" dirty="0"/>
          </a:p>
          <a:p>
            <a:pPr marL="0" indent="0">
              <a:buNone/>
            </a:pPr>
            <a:r>
              <a:rPr lang="en-US" dirty="0"/>
              <a:t>b) helping</a:t>
            </a:r>
            <a:br>
              <a:rPr lang="en-US" dirty="0"/>
            </a:br>
            <a:endParaRPr lang="en-US" dirty="0" smtClean="0"/>
          </a:p>
          <a:p>
            <a:pPr marL="0" indent="0">
              <a:buNone/>
            </a:pPr>
            <a:r>
              <a:rPr lang="en-US" dirty="0" smtClean="0"/>
              <a:t>c</a:t>
            </a:r>
            <a:r>
              <a:rPr lang="en-US" dirty="0"/>
              <a:t>) motivating </a:t>
            </a:r>
          </a:p>
          <a:p>
            <a:endParaRPr lang="en-US" dirty="0"/>
          </a:p>
        </p:txBody>
      </p:sp>
    </p:spTree>
    <p:extLst>
      <p:ext uri="{BB962C8B-B14F-4D97-AF65-F5344CB8AC3E}">
        <p14:creationId xmlns:p14="http://schemas.microsoft.com/office/powerpoint/2010/main" val="120049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68400" y="2008188"/>
            <a:ext cx="6629400" cy="1219200"/>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What kind of community do you want to create?</a:t>
            </a:r>
            <a:endParaRPr lang="en-US" dirty="0"/>
          </a:p>
        </p:txBody>
      </p:sp>
      <p:sp>
        <p:nvSpPr>
          <p:cNvPr id="6" name="Subtitle 5"/>
          <p:cNvSpPr>
            <a:spLocks noGrp="1"/>
          </p:cNvSpPr>
          <p:nvPr>
            <p:ph type="subTitle" idx="4294967295"/>
          </p:nvPr>
        </p:nvSpPr>
        <p:spPr>
          <a:xfrm>
            <a:off x="2400300" y="3517900"/>
            <a:ext cx="4152900" cy="1587500"/>
          </a:xfrm>
        </p:spPr>
        <p:txBody>
          <a:bodyPr>
            <a:normAutofit/>
          </a:bodyPr>
          <a:lstStyle/>
          <a:p>
            <a:endParaRPr lang="en-US" dirty="0" smtClean="0"/>
          </a:p>
          <a:p>
            <a:pPr marL="114300" indent="0" algn="ctr">
              <a:buNone/>
            </a:pPr>
            <a:r>
              <a:rPr lang="en-US" dirty="0" smtClean="0"/>
              <a:t>#</a:t>
            </a:r>
            <a:r>
              <a:rPr lang="en-US" dirty="0" err="1" smtClean="0"/>
              <a:t>icanhelp</a:t>
            </a:r>
            <a:r>
              <a:rPr lang="en-US" dirty="0" smtClean="0"/>
              <a:t> videos</a:t>
            </a:r>
            <a:endParaRPr lang="en-US" dirty="0"/>
          </a:p>
        </p:txBody>
      </p:sp>
    </p:spTree>
    <p:extLst>
      <p:ext uri="{BB962C8B-B14F-4D97-AF65-F5344CB8AC3E}">
        <p14:creationId xmlns:p14="http://schemas.microsoft.com/office/powerpoint/2010/main" val="127592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What is your biggest concern? </a:t>
            </a:r>
            <a:endParaRPr lang="en-US" dirty="0"/>
          </a:p>
        </p:txBody>
      </p:sp>
      <p:sp>
        <p:nvSpPr>
          <p:cNvPr id="3" name="Content Placeholder 2"/>
          <p:cNvSpPr>
            <a:spLocks noGrp="1"/>
          </p:cNvSpPr>
          <p:nvPr>
            <p:ph idx="1"/>
          </p:nvPr>
        </p:nvSpPr>
        <p:spPr/>
        <p:txBody>
          <a:bodyPr>
            <a:normAutofit fontScale="32500" lnSpcReduction="20000"/>
          </a:bodyPr>
          <a:lstStyle/>
          <a:p>
            <a:r>
              <a:rPr lang="en-US" sz="3700" dirty="0" smtClean="0"/>
              <a:t>Not socializing properly, no social skills</a:t>
            </a:r>
          </a:p>
          <a:p>
            <a:r>
              <a:rPr lang="en-US" sz="3700" dirty="0" smtClean="0"/>
              <a:t>Not reading as much as they should</a:t>
            </a:r>
          </a:p>
          <a:p>
            <a:r>
              <a:rPr lang="en-US" sz="3700" dirty="0" smtClean="0"/>
              <a:t>Addiction</a:t>
            </a:r>
          </a:p>
          <a:p>
            <a:r>
              <a:rPr lang="en-US" sz="3700" dirty="0" smtClean="0"/>
              <a:t>Bullying</a:t>
            </a:r>
          </a:p>
          <a:p>
            <a:r>
              <a:rPr lang="en-US" sz="3700" dirty="0" smtClean="0"/>
              <a:t>Kids won’t learn to be bored</a:t>
            </a:r>
          </a:p>
          <a:p>
            <a:r>
              <a:rPr lang="en-US" sz="3700" dirty="0" smtClean="0"/>
              <a:t>Peer pressure</a:t>
            </a:r>
          </a:p>
          <a:p>
            <a:r>
              <a:rPr lang="en-US" sz="3700" dirty="0" smtClean="0"/>
              <a:t>Digital footprint, permanence</a:t>
            </a:r>
          </a:p>
          <a:p>
            <a:r>
              <a:rPr lang="en-US" sz="3700" dirty="0" smtClean="0"/>
              <a:t>Pornography</a:t>
            </a:r>
          </a:p>
          <a:p>
            <a:r>
              <a:rPr lang="en-US" sz="3700" dirty="0" smtClean="0"/>
              <a:t>Stranger danger</a:t>
            </a:r>
          </a:p>
          <a:p>
            <a:r>
              <a:rPr lang="en-US" sz="3700" dirty="0" smtClean="0"/>
              <a:t>Inappropriate behavior</a:t>
            </a:r>
          </a:p>
          <a:p>
            <a:r>
              <a:rPr lang="en-US" sz="3700" dirty="0" smtClean="0"/>
              <a:t>Inappropriate content</a:t>
            </a:r>
          </a:p>
          <a:p>
            <a:r>
              <a:rPr lang="en-US" sz="3700" dirty="0" smtClean="0"/>
              <a:t>Hard to keep up</a:t>
            </a:r>
          </a:p>
          <a:p>
            <a:r>
              <a:rPr lang="en-US" sz="3700" dirty="0" smtClean="0"/>
              <a:t>Short attention span</a:t>
            </a:r>
          </a:p>
          <a:p>
            <a:r>
              <a:rPr lang="en-US" sz="3700" dirty="0" smtClean="0"/>
              <a:t>Wasting time</a:t>
            </a:r>
          </a:p>
          <a:p>
            <a:r>
              <a:rPr lang="en-US" sz="3700" dirty="0" smtClean="0"/>
              <a:t>Bad posture</a:t>
            </a:r>
          </a:p>
          <a:p>
            <a:r>
              <a:rPr lang="en-US" sz="3700" dirty="0" smtClean="0"/>
              <a:t>Effect on their brains</a:t>
            </a:r>
          </a:p>
          <a:p>
            <a:r>
              <a:rPr lang="en-US" sz="3700" dirty="0" smtClean="0"/>
              <a:t>Commercialism</a:t>
            </a:r>
          </a:p>
          <a:p>
            <a:r>
              <a:rPr lang="en-US" sz="3700" dirty="0" smtClean="0"/>
              <a:t>Over stimulation</a:t>
            </a:r>
          </a:p>
          <a:p>
            <a:r>
              <a:rPr lang="en-US" sz="3700" dirty="0" smtClean="0"/>
              <a:t>Depression</a:t>
            </a:r>
          </a:p>
          <a:p>
            <a:r>
              <a:rPr lang="en-US" sz="3700" dirty="0" smtClean="0"/>
              <a:t>Over sharing</a:t>
            </a:r>
          </a:p>
          <a:p>
            <a:r>
              <a:rPr lang="en-US" sz="3700" dirty="0" smtClean="0"/>
              <a:t>FOMO</a:t>
            </a:r>
          </a:p>
          <a:p>
            <a:r>
              <a:rPr lang="en-US" sz="3700" dirty="0" smtClean="0"/>
              <a:t>Body image issues</a:t>
            </a:r>
          </a:p>
          <a:p>
            <a:endParaRPr lang="en-US" dirty="0" smtClean="0"/>
          </a:p>
          <a:p>
            <a:pPr marL="0" indent="0">
              <a:buNone/>
            </a:pPr>
            <a:endParaRPr lang="en-US" dirty="0"/>
          </a:p>
        </p:txBody>
      </p:sp>
    </p:spTree>
    <p:extLst>
      <p:ext uri="{BB962C8B-B14F-4D97-AF65-F5344CB8AC3E}">
        <p14:creationId xmlns:p14="http://schemas.microsoft.com/office/powerpoint/2010/main" val="318478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75 MORTON STREET MEDIA AND TECH PROMISE</a:t>
            </a:r>
          </a:p>
        </p:txBody>
      </p:sp>
      <p:sp>
        <p:nvSpPr>
          <p:cNvPr id="3" name="Content Placeholder 2"/>
          <p:cNvSpPr>
            <a:spLocks noGrp="1"/>
          </p:cNvSpPr>
          <p:nvPr>
            <p:ph idx="1"/>
          </p:nvPr>
        </p:nvSpPr>
        <p:spPr/>
        <p:txBody>
          <a:bodyPr/>
          <a:lstStyle/>
          <a:p>
            <a:pPr marL="114300" indent="0">
              <a:buNone/>
            </a:pPr>
            <a:r>
              <a:rPr lang="en-US" dirty="0" smtClean="0"/>
              <a:t>We</a:t>
            </a:r>
            <a:r>
              <a:rPr lang="en-US" dirty="0"/>
              <a:t>, the students of Morton Street, promise to…</a:t>
            </a:r>
            <a:r>
              <a:rPr lang="en-US" dirty="0" smtClean="0"/>
              <a:t>.</a:t>
            </a:r>
          </a:p>
          <a:p>
            <a:pPr marL="114300" indent="0">
              <a:buNone/>
            </a:pPr>
            <a:r>
              <a:rPr lang="en-US" dirty="0" smtClean="0"/>
              <a:t>1)</a:t>
            </a:r>
          </a:p>
          <a:p>
            <a:pPr marL="114300" indent="0">
              <a:buNone/>
            </a:pPr>
            <a:r>
              <a:rPr lang="en-US" dirty="0" smtClean="0"/>
              <a:t>2)</a:t>
            </a:r>
          </a:p>
          <a:p>
            <a:pPr marL="114300" indent="0">
              <a:buNone/>
            </a:pPr>
            <a:r>
              <a:rPr lang="en-US" dirty="0" smtClean="0"/>
              <a:t>3)</a:t>
            </a:r>
          </a:p>
          <a:p>
            <a:pPr marL="114300" indent="0">
              <a:buNone/>
            </a:pPr>
            <a:endParaRPr lang="en-US" dirty="0"/>
          </a:p>
          <a:p>
            <a:pPr marL="114300" indent="0">
              <a:buNone/>
            </a:pPr>
            <a:r>
              <a:rPr lang="en-US" dirty="0" smtClean="0"/>
              <a:t>We, the adults of Morton Street, promise to</a:t>
            </a:r>
            <a:r>
              <a:rPr lang="mr-IN" dirty="0" smtClean="0"/>
              <a:t>…</a:t>
            </a:r>
            <a:endParaRPr lang="en-US" dirty="0"/>
          </a:p>
          <a:p>
            <a:pPr marL="114300" indent="0">
              <a:buNone/>
            </a:pPr>
            <a:r>
              <a:rPr lang="en-US" dirty="0" smtClean="0"/>
              <a:t>1)</a:t>
            </a:r>
          </a:p>
          <a:p>
            <a:pPr marL="114300" indent="0">
              <a:buNone/>
            </a:pPr>
            <a:r>
              <a:rPr lang="en-US" dirty="0" smtClean="0"/>
              <a:t>2)</a:t>
            </a:r>
          </a:p>
          <a:p>
            <a:pPr marL="114300" indent="0">
              <a:buNone/>
            </a:pPr>
            <a:r>
              <a:rPr lang="en-US" dirty="0" smtClean="0"/>
              <a:t>3)</a:t>
            </a:r>
            <a:endParaRPr lang="en-US" dirty="0"/>
          </a:p>
          <a:p>
            <a:endParaRPr lang="en-US" dirty="0"/>
          </a:p>
        </p:txBody>
      </p:sp>
    </p:spTree>
    <p:extLst>
      <p:ext uri="{BB962C8B-B14F-4D97-AF65-F5344CB8AC3E}">
        <p14:creationId xmlns:p14="http://schemas.microsoft.com/office/powerpoint/2010/main" val="268280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75 MORTON STREET MEDIA AND TECH PROMISE</a:t>
            </a:r>
          </a:p>
        </p:txBody>
      </p:sp>
      <p:sp>
        <p:nvSpPr>
          <p:cNvPr id="3" name="Content Placeholder 2"/>
          <p:cNvSpPr>
            <a:spLocks noGrp="1"/>
          </p:cNvSpPr>
          <p:nvPr>
            <p:ph idx="1"/>
          </p:nvPr>
        </p:nvSpPr>
        <p:spPr/>
        <p:txBody>
          <a:bodyPr>
            <a:normAutofit fontScale="55000" lnSpcReduction="20000"/>
          </a:bodyPr>
          <a:lstStyle/>
          <a:p>
            <a:pPr marL="114300" indent="0">
              <a:buNone/>
            </a:pPr>
            <a:r>
              <a:rPr lang="en-US" dirty="0" smtClean="0"/>
              <a:t>We</a:t>
            </a:r>
            <a:r>
              <a:rPr lang="en-US" dirty="0"/>
              <a:t>, the students of Morton Street, promise to…</a:t>
            </a:r>
            <a:r>
              <a:rPr lang="en-US" dirty="0" smtClean="0"/>
              <a:t>.</a:t>
            </a:r>
          </a:p>
          <a:p>
            <a:r>
              <a:rPr lang="en-US" dirty="0"/>
              <a:t>Be </a:t>
            </a:r>
            <a:r>
              <a:rPr lang="en-US" b="1" dirty="0"/>
              <a:t>positive</a:t>
            </a:r>
            <a:r>
              <a:rPr lang="en-US" dirty="0"/>
              <a:t> on social media</a:t>
            </a:r>
          </a:p>
          <a:p>
            <a:r>
              <a:rPr lang="en-US" dirty="0"/>
              <a:t>Respect other people’s feelings</a:t>
            </a:r>
          </a:p>
          <a:p>
            <a:r>
              <a:rPr lang="en-US" dirty="0"/>
              <a:t>Be </a:t>
            </a:r>
            <a:r>
              <a:rPr lang="en-US" b="1" dirty="0"/>
              <a:t>honest</a:t>
            </a:r>
          </a:p>
          <a:p>
            <a:r>
              <a:rPr lang="en-US" dirty="0" smtClean="0"/>
              <a:t>Be </a:t>
            </a:r>
            <a:r>
              <a:rPr lang="en-US" dirty="0"/>
              <a:t>kind</a:t>
            </a:r>
          </a:p>
          <a:p>
            <a:r>
              <a:rPr lang="en-US" dirty="0"/>
              <a:t>Be comforting and make the right choices</a:t>
            </a:r>
          </a:p>
          <a:p>
            <a:r>
              <a:rPr lang="en-US" dirty="0"/>
              <a:t>Always leave a </a:t>
            </a:r>
            <a:r>
              <a:rPr lang="en-US" b="1" dirty="0"/>
              <a:t>positive</a:t>
            </a:r>
            <a:r>
              <a:rPr lang="en-US" dirty="0"/>
              <a:t> digital footprint</a:t>
            </a:r>
          </a:p>
          <a:p>
            <a:r>
              <a:rPr lang="en-US" dirty="0" smtClean="0"/>
              <a:t>Think </a:t>
            </a:r>
            <a:r>
              <a:rPr lang="en-US" dirty="0"/>
              <a:t>about everything we do online and remember that whatever we do is there forever</a:t>
            </a:r>
            <a:br>
              <a:rPr lang="en-US" dirty="0"/>
            </a:br>
            <a:r>
              <a:rPr lang="en-US" dirty="0" smtClean="0"/>
              <a:t>Be </a:t>
            </a:r>
            <a:r>
              <a:rPr lang="en-US" dirty="0"/>
              <a:t>your true self</a:t>
            </a:r>
          </a:p>
          <a:p>
            <a:r>
              <a:rPr lang="en-US" dirty="0" smtClean="0"/>
              <a:t>Remember </a:t>
            </a:r>
            <a:r>
              <a:rPr lang="en-US" dirty="0"/>
              <a:t>to represent the community</a:t>
            </a:r>
          </a:p>
          <a:p>
            <a:r>
              <a:rPr lang="en-US" dirty="0"/>
              <a:t>Be mindful of people’s privacy</a:t>
            </a:r>
          </a:p>
          <a:p>
            <a:r>
              <a:rPr lang="en-US" dirty="0"/>
              <a:t>Pay attention to what you post online</a:t>
            </a:r>
          </a:p>
          <a:p>
            <a:r>
              <a:rPr lang="en-US" dirty="0" smtClean="0"/>
              <a:t>Promise </a:t>
            </a:r>
            <a:r>
              <a:rPr lang="en-US" dirty="0"/>
              <a:t>to always be safe</a:t>
            </a:r>
          </a:p>
          <a:p>
            <a:r>
              <a:rPr lang="en-US" dirty="0"/>
              <a:t>Promote and encourage self-esteem</a:t>
            </a:r>
          </a:p>
          <a:p>
            <a:r>
              <a:rPr lang="en-US" dirty="0" smtClean="0"/>
              <a:t>Treat </a:t>
            </a:r>
            <a:r>
              <a:rPr lang="en-US" dirty="0"/>
              <a:t>people equally no matter gender, race, religion, etc.</a:t>
            </a:r>
          </a:p>
          <a:p>
            <a:r>
              <a:rPr lang="en-US" dirty="0" smtClean="0"/>
              <a:t>Post </a:t>
            </a:r>
            <a:r>
              <a:rPr lang="en-US" dirty="0"/>
              <a:t>responsibly</a:t>
            </a:r>
          </a:p>
          <a:p>
            <a:r>
              <a:rPr lang="en-US" dirty="0" smtClean="0"/>
              <a:t>Block </a:t>
            </a:r>
            <a:r>
              <a:rPr lang="en-US" dirty="0"/>
              <a:t>bad people</a:t>
            </a:r>
          </a:p>
          <a:p>
            <a:r>
              <a:rPr lang="en-US" dirty="0" smtClean="0"/>
              <a:t>Share </a:t>
            </a:r>
            <a:r>
              <a:rPr lang="en-US" dirty="0"/>
              <a:t>safe, appropriate, and valid information online</a:t>
            </a:r>
          </a:p>
          <a:p>
            <a:r>
              <a:rPr lang="en-US" dirty="0" smtClean="0"/>
              <a:t>Try </a:t>
            </a:r>
            <a:r>
              <a:rPr lang="en-US" dirty="0"/>
              <a:t>to have </a:t>
            </a:r>
            <a:r>
              <a:rPr lang="en-US" b="1" dirty="0"/>
              <a:t>positive</a:t>
            </a:r>
            <a:r>
              <a:rPr lang="en-US" dirty="0"/>
              <a:t> effects in your videos or pictures. Help the community to stay positive</a:t>
            </a:r>
          </a:p>
          <a:p>
            <a:r>
              <a:rPr lang="en-US" dirty="0" smtClean="0"/>
              <a:t>Only </a:t>
            </a:r>
            <a:r>
              <a:rPr lang="en-US" dirty="0"/>
              <a:t>follow people we know and our role models</a:t>
            </a:r>
          </a:p>
          <a:p>
            <a:r>
              <a:rPr lang="en-US" b="1" dirty="0"/>
              <a:t>Act like you’re being watched by your mother</a:t>
            </a:r>
          </a:p>
          <a:p>
            <a:endParaRPr lang="en-US" dirty="0"/>
          </a:p>
        </p:txBody>
      </p:sp>
    </p:spTree>
    <p:extLst>
      <p:ext uri="{BB962C8B-B14F-4D97-AF65-F5344CB8AC3E}">
        <p14:creationId xmlns:p14="http://schemas.microsoft.com/office/powerpoint/2010/main" val="37006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75 MORTON STREET MEDIA AND TECH PROMISE</a:t>
            </a:r>
          </a:p>
        </p:txBody>
      </p:sp>
      <p:sp>
        <p:nvSpPr>
          <p:cNvPr id="3" name="Content Placeholder 2"/>
          <p:cNvSpPr>
            <a:spLocks noGrp="1"/>
          </p:cNvSpPr>
          <p:nvPr>
            <p:ph idx="1"/>
          </p:nvPr>
        </p:nvSpPr>
        <p:spPr/>
        <p:txBody>
          <a:bodyPr>
            <a:normAutofit fontScale="25000" lnSpcReduction="20000"/>
          </a:bodyPr>
          <a:lstStyle/>
          <a:p>
            <a:pPr marL="114300" indent="0">
              <a:buNone/>
            </a:pPr>
            <a:r>
              <a:rPr lang="en-US" sz="5600" dirty="0" smtClean="0"/>
              <a:t>We, the adults of Morton Street, promise to</a:t>
            </a:r>
            <a:r>
              <a:rPr lang="mr-IN" sz="5600" dirty="0" smtClean="0"/>
              <a:t>…</a:t>
            </a:r>
            <a:endParaRPr lang="en-US" sz="5600" dirty="0" smtClean="0"/>
          </a:p>
          <a:p>
            <a:pPr marL="114300" indent="0">
              <a:buNone/>
            </a:pPr>
            <a:endParaRPr lang="en-US" sz="5600" dirty="0" smtClean="0"/>
          </a:p>
          <a:p>
            <a:r>
              <a:rPr lang="en-US" sz="5600" dirty="0"/>
              <a:t>We want you to </a:t>
            </a:r>
            <a:r>
              <a:rPr lang="en-US" sz="5600" b="1" dirty="0"/>
              <a:t>help us </a:t>
            </a:r>
            <a:r>
              <a:rPr lang="en-US" sz="5600" dirty="0"/>
              <a:t>get through a difficult time when something happens online</a:t>
            </a:r>
          </a:p>
          <a:p>
            <a:r>
              <a:rPr lang="en-US" sz="5600" dirty="0"/>
              <a:t>Let us explore how social media can help us to have good effects on our lives</a:t>
            </a:r>
          </a:p>
          <a:p>
            <a:r>
              <a:rPr lang="en-US" sz="5600" dirty="0"/>
              <a:t>Give their child a positive perspective of a digital life and how to handle one</a:t>
            </a:r>
          </a:p>
          <a:p>
            <a:r>
              <a:rPr lang="en-US" sz="5600" dirty="0"/>
              <a:t>Check in with students experience and thoughts of social media, not only read or learn of negative experiences from one website/perspective</a:t>
            </a:r>
          </a:p>
          <a:p>
            <a:r>
              <a:rPr lang="en-US" sz="5600" b="1" dirty="0"/>
              <a:t>Help </a:t>
            </a:r>
            <a:r>
              <a:rPr lang="en-US" sz="5600" dirty="0"/>
              <a:t>build the positive digital footprint their child wanted while building a healthy social school life</a:t>
            </a:r>
          </a:p>
          <a:p>
            <a:r>
              <a:rPr lang="en-US" sz="5600" dirty="0" smtClean="0"/>
              <a:t>Observe </a:t>
            </a:r>
            <a:r>
              <a:rPr lang="en-US" sz="5600" dirty="0"/>
              <a:t>within a </a:t>
            </a:r>
            <a:r>
              <a:rPr lang="en-US" sz="5600" dirty="0" smtClean="0"/>
              <a:t>distance, not too protective</a:t>
            </a:r>
            <a:endParaRPr lang="en-US" sz="5600" dirty="0"/>
          </a:p>
          <a:p>
            <a:r>
              <a:rPr lang="en-US" sz="5600" b="1" dirty="0" smtClean="0"/>
              <a:t>Trust </a:t>
            </a:r>
            <a:r>
              <a:rPr lang="en-US" sz="5600" b="1" dirty="0"/>
              <a:t>us kids</a:t>
            </a:r>
          </a:p>
          <a:p>
            <a:r>
              <a:rPr lang="en-US" sz="5600" dirty="0"/>
              <a:t>Be more supportive</a:t>
            </a:r>
          </a:p>
          <a:p>
            <a:r>
              <a:rPr lang="en-US" sz="5600" b="1" dirty="0" smtClean="0"/>
              <a:t>Teach </a:t>
            </a:r>
            <a:r>
              <a:rPr lang="en-US" sz="5600" b="1" dirty="0"/>
              <a:t>us </a:t>
            </a:r>
            <a:r>
              <a:rPr lang="en-US" sz="5600" dirty="0"/>
              <a:t>what not to do and what to do</a:t>
            </a:r>
          </a:p>
          <a:p>
            <a:r>
              <a:rPr lang="en-US" sz="5600" dirty="0"/>
              <a:t>Make sure kids know that online friends are much different than real life friends</a:t>
            </a:r>
          </a:p>
          <a:p>
            <a:r>
              <a:rPr lang="en-US" sz="5600" dirty="0" smtClean="0"/>
              <a:t>Be </a:t>
            </a:r>
            <a:r>
              <a:rPr lang="en-US" sz="5600" dirty="0"/>
              <a:t>good examples for the children</a:t>
            </a:r>
          </a:p>
          <a:p>
            <a:r>
              <a:rPr lang="en-US" sz="5600" dirty="0"/>
              <a:t>Be </a:t>
            </a:r>
            <a:r>
              <a:rPr lang="en-US" sz="5600" dirty="0" smtClean="0"/>
              <a:t>kind, honest</a:t>
            </a:r>
          </a:p>
          <a:p>
            <a:r>
              <a:rPr lang="en-US" sz="5600" dirty="0"/>
              <a:t>Make kids use less screen time</a:t>
            </a:r>
          </a:p>
          <a:p>
            <a:r>
              <a:rPr lang="en-US" sz="5600" b="1" dirty="0"/>
              <a:t>Help us</a:t>
            </a:r>
            <a:r>
              <a:rPr lang="en-US" sz="5600" dirty="0"/>
              <a:t> be as safe as possible</a:t>
            </a:r>
          </a:p>
          <a:p>
            <a:r>
              <a:rPr lang="en-US" sz="5600" dirty="0"/>
              <a:t>Act your age online</a:t>
            </a:r>
          </a:p>
          <a:p>
            <a:r>
              <a:rPr lang="en-US" sz="5600" dirty="0"/>
              <a:t>Be patient</a:t>
            </a:r>
          </a:p>
          <a:p>
            <a:endParaRPr lang="en-US" sz="5600" dirty="0"/>
          </a:p>
        </p:txBody>
      </p:sp>
    </p:spTree>
    <p:extLst>
      <p:ext uri="{BB962C8B-B14F-4D97-AF65-F5344CB8AC3E}">
        <p14:creationId xmlns:p14="http://schemas.microsoft.com/office/powerpoint/2010/main" val="185776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75 MORTON STREET MEDIA AND TECH PROMISE</a:t>
            </a:r>
          </a:p>
        </p:txBody>
      </p:sp>
      <p:sp>
        <p:nvSpPr>
          <p:cNvPr id="3" name="Content Placeholder 2"/>
          <p:cNvSpPr>
            <a:spLocks noGrp="1"/>
          </p:cNvSpPr>
          <p:nvPr>
            <p:ph idx="1"/>
          </p:nvPr>
        </p:nvSpPr>
        <p:spPr/>
        <p:txBody>
          <a:bodyPr>
            <a:normAutofit fontScale="25000" lnSpcReduction="20000"/>
          </a:bodyPr>
          <a:lstStyle/>
          <a:p>
            <a:pPr marL="114300" indent="0">
              <a:buNone/>
            </a:pPr>
            <a:r>
              <a:rPr lang="en-US" sz="5600" dirty="0" smtClean="0"/>
              <a:t>We, the adults of Morton Street, promise to</a:t>
            </a:r>
            <a:r>
              <a:rPr lang="mr-IN" sz="5600" dirty="0" smtClean="0"/>
              <a:t>…</a:t>
            </a:r>
            <a:endParaRPr lang="en-US" sz="5600" dirty="0" smtClean="0"/>
          </a:p>
          <a:p>
            <a:r>
              <a:rPr lang="en-US" sz="5600" dirty="0" smtClean="0"/>
              <a:t>Let </a:t>
            </a:r>
            <a:r>
              <a:rPr lang="en-US" sz="5600" dirty="0"/>
              <a:t>kids express themselves on the internet</a:t>
            </a:r>
          </a:p>
          <a:p>
            <a:r>
              <a:rPr lang="en-US" sz="5600" dirty="0"/>
              <a:t>Give us more freedom on the internet</a:t>
            </a:r>
          </a:p>
          <a:p>
            <a:r>
              <a:rPr lang="en-US" sz="5600" dirty="0"/>
              <a:t>Give us more </a:t>
            </a:r>
            <a:r>
              <a:rPr lang="en-US" sz="5600" b="1" dirty="0"/>
              <a:t>privacy</a:t>
            </a:r>
          </a:p>
          <a:p>
            <a:r>
              <a:rPr lang="en-US" sz="5600" dirty="0"/>
              <a:t>Make sure kids are being kind</a:t>
            </a:r>
          </a:p>
          <a:p>
            <a:r>
              <a:rPr lang="en-US" sz="5600" dirty="0"/>
              <a:t>Stop bullying</a:t>
            </a:r>
          </a:p>
          <a:p>
            <a:r>
              <a:rPr lang="en-US" sz="5600" dirty="0"/>
              <a:t>Monitor our posts and give us privacy</a:t>
            </a:r>
          </a:p>
          <a:p>
            <a:r>
              <a:rPr lang="en-US" sz="5600" dirty="0"/>
              <a:t>Make sure not to stalk your kids</a:t>
            </a:r>
          </a:p>
          <a:p>
            <a:r>
              <a:rPr lang="en-US" sz="5600" dirty="0"/>
              <a:t>Follow the rules</a:t>
            </a:r>
          </a:p>
          <a:p>
            <a:r>
              <a:rPr lang="en-US" sz="5600" dirty="0"/>
              <a:t>To understand that technology can be good</a:t>
            </a:r>
          </a:p>
          <a:p>
            <a:r>
              <a:rPr lang="en-US" sz="5600" b="1" dirty="0"/>
              <a:t>If they are going to post a picture of us ask permission</a:t>
            </a:r>
          </a:p>
          <a:p>
            <a:r>
              <a:rPr lang="en-US" sz="5600" dirty="0"/>
              <a:t>I think the adults should make a school blog about good kids in Morton to raise self confidence. </a:t>
            </a:r>
          </a:p>
          <a:p>
            <a:r>
              <a:rPr lang="en-US" sz="5600" dirty="0"/>
              <a:t>Try not to hover over us when we are using tech instead try and trust us</a:t>
            </a:r>
          </a:p>
          <a:p>
            <a:r>
              <a:rPr lang="en-US" sz="5600" dirty="0"/>
              <a:t>Be aware that your child might be bullied</a:t>
            </a:r>
          </a:p>
          <a:p>
            <a:r>
              <a:rPr lang="en-US" sz="5600" dirty="0"/>
              <a:t>Let us start a Morton </a:t>
            </a:r>
            <a:r>
              <a:rPr lang="en-US" sz="5600" dirty="0" err="1"/>
              <a:t>insta</a:t>
            </a:r>
            <a:r>
              <a:rPr lang="en-US" sz="5600" dirty="0"/>
              <a:t> account</a:t>
            </a:r>
          </a:p>
          <a:p>
            <a:r>
              <a:rPr lang="en-US" sz="5600" dirty="0"/>
              <a:t>Hear children’s ideas</a:t>
            </a:r>
          </a:p>
          <a:p>
            <a:pPr marL="114300" indent="0">
              <a:buNone/>
            </a:pPr>
            <a:endParaRPr lang="en-US" dirty="0"/>
          </a:p>
          <a:p>
            <a:endParaRPr lang="en-US" dirty="0"/>
          </a:p>
          <a:p>
            <a:pPr marL="114300" indent="0">
              <a:buNone/>
            </a:pPr>
            <a:endParaRPr lang="en-US" dirty="0"/>
          </a:p>
          <a:p>
            <a:endParaRPr lang="en-US" dirty="0"/>
          </a:p>
        </p:txBody>
      </p:sp>
    </p:spTree>
    <p:extLst>
      <p:ext uri="{BB962C8B-B14F-4D97-AF65-F5344CB8AC3E}">
        <p14:creationId xmlns:p14="http://schemas.microsoft.com/office/powerpoint/2010/main" val="291739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WHAT DID WE LEARN? </a:t>
            </a:r>
            <a:endParaRPr lang="en-US" dirty="0"/>
          </a:p>
        </p:txBody>
      </p:sp>
      <p:sp>
        <p:nvSpPr>
          <p:cNvPr id="3" name="Content Placeholder 2"/>
          <p:cNvSpPr>
            <a:spLocks noGrp="1"/>
          </p:cNvSpPr>
          <p:nvPr>
            <p:ph idx="1"/>
          </p:nvPr>
        </p:nvSpPr>
        <p:spPr/>
        <p:txBody>
          <a:bodyPr/>
          <a:lstStyle/>
          <a:p>
            <a:r>
              <a:rPr lang="en-US" dirty="0" smtClean="0"/>
              <a:t>Kids have a lot of interest and a lot of energy for this </a:t>
            </a:r>
            <a:r>
              <a:rPr lang="en-US" dirty="0" smtClean="0"/>
              <a:t>topic.</a:t>
            </a:r>
          </a:p>
          <a:p>
            <a:r>
              <a:rPr lang="en-US" dirty="0" smtClean="0"/>
              <a:t>Kids are very savvy about people’s behavior online. </a:t>
            </a:r>
            <a:endParaRPr lang="en-US" dirty="0" smtClean="0"/>
          </a:p>
          <a:p>
            <a:r>
              <a:rPr lang="en-US" dirty="0" smtClean="0"/>
              <a:t>Kids understand many of the </a:t>
            </a:r>
            <a:r>
              <a:rPr lang="en-US" dirty="0" smtClean="0"/>
              <a:t>risks.</a:t>
            </a:r>
            <a:endParaRPr lang="en-US" dirty="0" smtClean="0"/>
          </a:p>
          <a:p>
            <a:r>
              <a:rPr lang="en-US" dirty="0" smtClean="0"/>
              <a:t>Kids are clear about the </a:t>
            </a:r>
            <a:r>
              <a:rPr lang="en-US" dirty="0" smtClean="0"/>
              <a:t>rules.</a:t>
            </a:r>
            <a:endParaRPr lang="en-US" dirty="0" smtClean="0"/>
          </a:p>
          <a:p>
            <a:r>
              <a:rPr lang="en-US" dirty="0" smtClean="0"/>
              <a:t>Kids understand that everything they put online stays on </a:t>
            </a:r>
            <a:r>
              <a:rPr lang="en-US" dirty="0" smtClean="0"/>
              <a:t>line.</a:t>
            </a:r>
            <a:endParaRPr lang="en-US" dirty="0" smtClean="0"/>
          </a:p>
          <a:p>
            <a:r>
              <a:rPr lang="en-US" dirty="0" smtClean="0"/>
              <a:t>Parents doing a good job outlining risks and setting </a:t>
            </a:r>
            <a:r>
              <a:rPr lang="en-US" dirty="0" smtClean="0"/>
              <a:t>guidelines.</a:t>
            </a:r>
            <a:endParaRPr lang="en-US" dirty="0" smtClean="0"/>
          </a:p>
          <a:p>
            <a:endParaRPr lang="en-US" dirty="0"/>
          </a:p>
        </p:txBody>
      </p:sp>
    </p:spTree>
    <p:extLst>
      <p:ext uri="{BB962C8B-B14F-4D97-AF65-F5344CB8AC3E}">
        <p14:creationId xmlns:p14="http://schemas.microsoft.com/office/powerpoint/2010/main" val="183568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WHAT DID WE LEARN? </a:t>
            </a:r>
            <a:endParaRPr lang="en-US" dirty="0"/>
          </a:p>
        </p:txBody>
      </p:sp>
      <p:sp>
        <p:nvSpPr>
          <p:cNvPr id="3" name="Content Placeholder 2"/>
          <p:cNvSpPr>
            <a:spLocks noGrp="1"/>
          </p:cNvSpPr>
          <p:nvPr>
            <p:ph idx="1"/>
          </p:nvPr>
        </p:nvSpPr>
        <p:spPr/>
        <p:txBody>
          <a:bodyPr>
            <a:normAutofit/>
          </a:bodyPr>
          <a:lstStyle/>
          <a:p>
            <a:r>
              <a:rPr lang="en-US" dirty="0"/>
              <a:t>Kids want their parents to be more understanding and more </a:t>
            </a:r>
            <a:r>
              <a:rPr lang="en-US" dirty="0" smtClean="0"/>
              <a:t>helpful</a:t>
            </a:r>
          </a:p>
          <a:p>
            <a:endParaRPr lang="en-US" dirty="0"/>
          </a:p>
          <a:p>
            <a:r>
              <a:rPr lang="en-US" dirty="0" smtClean="0"/>
              <a:t>Kids want privacy but also want guidelines</a:t>
            </a:r>
            <a:endParaRPr lang="en-US" dirty="0"/>
          </a:p>
          <a:p>
            <a:endParaRPr lang="en-US" dirty="0" smtClean="0"/>
          </a:p>
          <a:p>
            <a:r>
              <a:rPr lang="en-US" dirty="0" smtClean="0"/>
              <a:t>There </a:t>
            </a:r>
            <a:r>
              <a:rPr lang="en-US" dirty="0" smtClean="0"/>
              <a:t>was a lot of negativity, fear, and cynicism.</a:t>
            </a:r>
          </a:p>
          <a:p>
            <a:pPr marL="754380" lvl="3" indent="0">
              <a:buClr>
                <a:schemeClr val="accent1"/>
              </a:buClr>
              <a:buNone/>
            </a:pPr>
            <a:r>
              <a:rPr lang="en-US" dirty="0" smtClean="0"/>
              <a:t>Never </a:t>
            </a:r>
            <a:r>
              <a:rPr lang="en-US" dirty="0"/>
              <a:t>heard so many students say “it’s a waste of time” or talk </a:t>
            </a:r>
            <a:r>
              <a:rPr lang="en-US" dirty="0" smtClean="0"/>
              <a:t>about worse case scenarios:  </a:t>
            </a:r>
            <a:r>
              <a:rPr lang="en-US" dirty="0"/>
              <a:t>“getting kidnapped</a:t>
            </a:r>
            <a:r>
              <a:rPr lang="en-US" dirty="0" smtClean="0"/>
              <a:t>” and “killed”</a:t>
            </a:r>
            <a:endParaRPr lang="en-US" dirty="0"/>
          </a:p>
          <a:p>
            <a:pPr marL="114300" indent="0">
              <a:buNone/>
            </a:pPr>
            <a:endParaRPr lang="en-US" dirty="0" smtClean="0"/>
          </a:p>
          <a:p>
            <a:r>
              <a:rPr lang="en-US" dirty="0"/>
              <a:t>It was difficult to get the kids to talk about the positive side of media and technology</a:t>
            </a:r>
            <a:r>
              <a:rPr lang="en-US" dirty="0" smtClean="0"/>
              <a:t>.</a:t>
            </a:r>
          </a:p>
          <a:p>
            <a:pPr lvl="1"/>
            <a:endParaRPr lang="en-US" dirty="0"/>
          </a:p>
          <a:p>
            <a:endParaRPr lang="en-US" dirty="0" smtClean="0"/>
          </a:p>
          <a:p>
            <a:endParaRPr lang="en-US" dirty="0"/>
          </a:p>
        </p:txBody>
      </p:sp>
    </p:spTree>
    <p:extLst>
      <p:ext uri="{BB962C8B-B14F-4D97-AF65-F5344CB8AC3E}">
        <p14:creationId xmlns:p14="http://schemas.microsoft.com/office/powerpoint/2010/main" val="422559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What I RECOMMEND</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In </a:t>
            </a:r>
            <a:r>
              <a:rPr lang="en-US" dirty="0" smtClean="0"/>
              <a:t>general, </a:t>
            </a:r>
            <a:r>
              <a:rPr lang="en-US" dirty="0" smtClean="0"/>
              <a:t>we need to do a better job balancing the conversation in the community. </a:t>
            </a:r>
            <a:endParaRPr lang="en-US" dirty="0" smtClean="0"/>
          </a:p>
          <a:p>
            <a:pPr lvl="1"/>
            <a:r>
              <a:rPr lang="en-US" dirty="0" smtClean="0"/>
              <a:t>Create a POSITIVE relationship. Rather than “don’t do this” say “do this”.</a:t>
            </a:r>
          </a:p>
          <a:p>
            <a:pPr lvl="1"/>
            <a:r>
              <a:rPr lang="en-US" dirty="0"/>
              <a:t>Teach them without making them so afraid</a:t>
            </a:r>
            <a:r>
              <a:rPr lang="en-US" dirty="0" smtClean="0"/>
              <a:t>.</a:t>
            </a:r>
            <a:endParaRPr lang="en-US" dirty="0" smtClean="0"/>
          </a:p>
          <a:p>
            <a:pPr lvl="1"/>
            <a:r>
              <a:rPr lang="en-US" dirty="0" smtClean="0"/>
              <a:t>Prepare them, talk to them, explain from a place of opportunity. </a:t>
            </a:r>
          </a:p>
          <a:p>
            <a:r>
              <a:rPr lang="en-US" dirty="0" smtClean="0">
                <a:latin typeface="Avenir Book"/>
                <a:cs typeface="Avenir Book"/>
              </a:rPr>
              <a:t>Exemplify, Explain, Engage, Empathize, Educate, Empower</a:t>
            </a:r>
            <a:endParaRPr lang="en-US" dirty="0" smtClean="0"/>
          </a:p>
          <a:p>
            <a:r>
              <a:rPr lang="en-US" dirty="0" smtClean="0"/>
              <a:t>Complete the Morton </a:t>
            </a:r>
            <a:r>
              <a:rPr lang="en-US" dirty="0" smtClean="0"/>
              <a:t>Street </a:t>
            </a:r>
            <a:r>
              <a:rPr lang="en-US" dirty="0" smtClean="0"/>
              <a:t>Promise</a:t>
            </a:r>
          </a:p>
          <a:p>
            <a:r>
              <a:rPr lang="en-US" dirty="0" smtClean="0"/>
              <a:t>Make this a priority in your community. </a:t>
            </a:r>
            <a:endParaRPr lang="en-US" dirty="0"/>
          </a:p>
        </p:txBody>
      </p:sp>
    </p:spTree>
    <p:extLst>
      <p:ext uri="{BB962C8B-B14F-4D97-AF65-F5344CB8AC3E}">
        <p14:creationId xmlns:p14="http://schemas.microsoft.com/office/powerpoint/2010/main" val="105531810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A Note ABOUT</a:t>
            </a:r>
            <a:r>
              <a:rPr lang="mr-IN"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Fortnite</a:t>
            </a:r>
            <a:r>
              <a:rPr lang="en-US" dirty="0" smtClean="0"/>
              <a:t>	</a:t>
            </a:r>
          </a:p>
          <a:p>
            <a:pPr lvl="1"/>
            <a:r>
              <a:rPr lang="en-US" dirty="0" smtClean="0"/>
              <a:t>Mature (13+ on CSM), public chat, many older people playing</a:t>
            </a:r>
            <a:endParaRPr lang="en-US" dirty="0"/>
          </a:p>
          <a:p>
            <a:pPr lvl="2"/>
            <a:r>
              <a:rPr lang="en-US" dirty="0" smtClean="0"/>
              <a:t>Do research and talk to your kids. </a:t>
            </a:r>
          </a:p>
          <a:p>
            <a:pPr lvl="2"/>
            <a:endParaRPr lang="en-US" dirty="0" smtClean="0"/>
          </a:p>
          <a:p>
            <a:pPr marL="114300" indent="0" algn="ctr">
              <a:buNone/>
            </a:pPr>
            <a:r>
              <a:rPr lang="en-US" sz="1500" dirty="0">
                <a:solidFill>
                  <a:srgbClr val="3366FF"/>
                </a:solidFill>
                <a:hlinkClick r:id="rId2"/>
              </a:rPr>
              <a:t>https://www.commonsensemedia.org/blog/parents-ultimate-guide-to-</a:t>
            </a:r>
            <a:r>
              <a:rPr lang="en-US" sz="1500" dirty="0" smtClean="0">
                <a:solidFill>
                  <a:srgbClr val="3366FF"/>
                </a:solidFill>
                <a:hlinkClick r:id="rId2"/>
              </a:rPr>
              <a:t>fortnite</a:t>
            </a:r>
            <a:r>
              <a:rPr lang="en-US" sz="1500" dirty="0">
                <a:solidFill>
                  <a:srgbClr val="3366FF"/>
                </a:solidFill>
              </a:rPr>
              <a:t> </a:t>
            </a:r>
          </a:p>
          <a:p>
            <a:pPr marL="114300" indent="0" algn="ctr">
              <a:buNone/>
            </a:pPr>
            <a:r>
              <a:rPr lang="en-US" sz="1500" dirty="0">
                <a:solidFill>
                  <a:srgbClr val="3366FF"/>
                </a:solidFill>
                <a:hlinkClick r:id="rId3"/>
              </a:rPr>
              <a:t>https://www.commonsensemedia.org/game-reviews/fortnite</a:t>
            </a:r>
            <a:endParaRPr lang="en-US" sz="1500" dirty="0">
              <a:solidFill>
                <a:srgbClr val="3366FF"/>
              </a:solidFill>
            </a:endParaRPr>
          </a:p>
          <a:p>
            <a:pPr marL="114300" indent="0">
              <a:buNone/>
            </a:pPr>
            <a:endParaRPr lang="en-US" dirty="0" smtClean="0"/>
          </a:p>
          <a:p>
            <a:r>
              <a:rPr lang="en-US" dirty="0" smtClean="0"/>
              <a:t>Paul </a:t>
            </a:r>
            <a:r>
              <a:rPr lang="en-US" dirty="0" smtClean="0"/>
              <a:t>Brothers (Jake and Logan 31 Million YouTube  followers)</a:t>
            </a:r>
          </a:p>
          <a:p>
            <a:pPr lvl="1"/>
            <a:r>
              <a:rPr lang="en-US" sz="1500" dirty="0"/>
              <a:t>Logan Paul </a:t>
            </a:r>
            <a:r>
              <a:rPr lang="en-US" sz="1500" dirty="0" smtClean="0"/>
              <a:t>(over 17 million YouTube followers) was </a:t>
            </a:r>
            <a:r>
              <a:rPr lang="en-US" sz="1500" dirty="0"/>
              <a:t>blasted on social media this New Year's Eve after he posted a </a:t>
            </a:r>
            <a:r>
              <a:rPr lang="en-US" sz="1500" dirty="0">
                <a:hlinkClick r:id="rId4"/>
              </a:rPr>
              <a:t>YouTube</a:t>
            </a:r>
            <a:r>
              <a:rPr lang="en-US" sz="1500" dirty="0"/>
              <a:t> clip of himself visiting the famous </a:t>
            </a:r>
            <a:r>
              <a:rPr lang="en-US" sz="1500" dirty="0" err="1"/>
              <a:t>Aokigahara</a:t>
            </a:r>
            <a:r>
              <a:rPr lang="en-US" sz="1500" dirty="0"/>
              <a:t> "suicide woods" in Japan – a video that included footage of a man who had recently hanged himself.</a:t>
            </a:r>
          </a:p>
          <a:p>
            <a:endParaRPr lang="en-US" dirty="0" smtClean="0"/>
          </a:p>
          <a:p>
            <a:endParaRPr lang="en-US" dirty="0"/>
          </a:p>
        </p:txBody>
      </p:sp>
    </p:spTree>
    <p:extLst>
      <p:ext uri="{BB962C8B-B14F-4D97-AF65-F5344CB8AC3E}">
        <p14:creationId xmlns:p14="http://schemas.microsoft.com/office/powerpoint/2010/main" val="239675891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latin typeface="Avenir Book"/>
                <a:cs typeface="Avenir Book"/>
              </a:rPr>
              <a:t>The 6 </a:t>
            </a:r>
            <a:r>
              <a:rPr lang="en-US" dirty="0" err="1" smtClean="0">
                <a:latin typeface="Avenir Book"/>
                <a:cs typeface="Avenir Book"/>
              </a:rPr>
              <a:t>Es</a:t>
            </a:r>
            <a:endParaRPr lang="en-US" dirty="0">
              <a:latin typeface="Avenir Book"/>
              <a:cs typeface="Avenir Book"/>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endParaRPr lang="en-US" dirty="0" smtClean="0">
              <a:latin typeface="Avenir Book"/>
              <a:cs typeface="Avenir Book"/>
            </a:endParaRPr>
          </a:p>
          <a:p>
            <a:r>
              <a:rPr lang="en-US" dirty="0" smtClean="0">
                <a:latin typeface="Avenir Book"/>
                <a:cs typeface="Avenir Book"/>
              </a:rPr>
              <a:t>Exemplify</a:t>
            </a:r>
          </a:p>
          <a:p>
            <a:r>
              <a:rPr lang="en-US" dirty="0" smtClean="0">
                <a:latin typeface="Avenir Book"/>
                <a:cs typeface="Avenir Book"/>
              </a:rPr>
              <a:t>Explain</a:t>
            </a:r>
          </a:p>
          <a:p>
            <a:r>
              <a:rPr lang="en-US" dirty="0" smtClean="0">
                <a:latin typeface="Avenir Book"/>
                <a:cs typeface="Avenir Book"/>
              </a:rPr>
              <a:t>Engage</a:t>
            </a:r>
          </a:p>
          <a:p>
            <a:r>
              <a:rPr lang="en-US" dirty="0" smtClean="0">
                <a:latin typeface="Avenir Book"/>
                <a:cs typeface="Avenir Book"/>
              </a:rPr>
              <a:t>Empathize</a:t>
            </a:r>
          </a:p>
          <a:p>
            <a:r>
              <a:rPr lang="en-US" dirty="0" smtClean="0">
                <a:latin typeface="Avenir Book"/>
                <a:cs typeface="Avenir Book"/>
              </a:rPr>
              <a:t>Educate</a:t>
            </a:r>
          </a:p>
          <a:p>
            <a:r>
              <a:rPr lang="en-US" dirty="0" smtClean="0">
                <a:latin typeface="Avenir Book"/>
                <a:cs typeface="Avenir Book"/>
              </a:rPr>
              <a:t>Empower</a:t>
            </a:r>
          </a:p>
          <a:p>
            <a:endParaRPr lang="en-US" dirty="0" smtClean="0"/>
          </a:p>
          <a:p>
            <a:endParaRPr lang="en-US" dirty="0"/>
          </a:p>
        </p:txBody>
      </p:sp>
      <p:pic>
        <p:nvPicPr>
          <p:cNvPr id="6" name="Picture 5" descr="SmartPhone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291" y="1952625"/>
            <a:ext cx="3536941" cy="3905250"/>
          </a:xfrm>
          <a:prstGeom prst="rect">
            <a:avLst/>
          </a:prstGeom>
        </p:spPr>
      </p:pic>
    </p:spTree>
    <p:extLst>
      <p:ext uri="{BB962C8B-B14F-4D97-AF65-F5344CB8AC3E}">
        <p14:creationId xmlns:p14="http://schemas.microsoft.com/office/powerpoint/2010/main" val="39722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b="1" dirty="0" smtClean="0">
                <a:solidFill>
                  <a:schemeClr val="bg1"/>
                </a:solidFill>
                <a:latin typeface="Avenir Book"/>
                <a:cs typeface="Avenir Book"/>
              </a:rPr>
              <a:t>Exemplify</a:t>
            </a:r>
            <a:endParaRPr lang="en-US" b="1" dirty="0">
              <a:solidFill>
                <a:schemeClr val="bg1"/>
              </a:solidFill>
              <a:latin typeface="Avenir Book"/>
              <a:cs typeface="Avenir Book"/>
            </a:endParaRPr>
          </a:p>
        </p:txBody>
      </p:sp>
      <p:sp>
        <p:nvSpPr>
          <p:cNvPr id="4" name="Content Placeholder 3"/>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lgn="ctr">
              <a:buNone/>
            </a:pPr>
            <a:endParaRPr lang="en-US" sz="3900" dirty="0" smtClean="0">
              <a:latin typeface="Avenir Book"/>
              <a:cs typeface="Avenir Book"/>
            </a:endParaRPr>
          </a:p>
          <a:p>
            <a:pPr marL="0" indent="0" algn="ctr">
              <a:buNone/>
            </a:pPr>
            <a:r>
              <a:rPr lang="en-US" sz="4800" dirty="0" smtClean="0">
                <a:latin typeface="Avenir Book"/>
                <a:cs typeface="Avenir Book"/>
              </a:rPr>
              <a:t>Be a role model</a:t>
            </a:r>
          </a:p>
          <a:p>
            <a:pPr marL="0" indent="0" algn="ctr">
              <a:buNone/>
            </a:pPr>
            <a:endParaRPr lang="en-US" sz="4800" dirty="0" smtClean="0">
              <a:latin typeface="Avenir Book"/>
              <a:cs typeface="Avenir Book"/>
            </a:endParaRPr>
          </a:p>
          <a:p>
            <a:pPr marL="0" indent="0" algn="ctr">
              <a:buNone/>
            </a:pPr>
            <a:r>
              <a:rPr lang="en-US" sz="4800" dirty="0" smtClean="0">
                <a:latin typeface="Avenir Book"/>
                <a:cs typeface="Avenir Book"/>
              </a:rPr>
              <a:t>Kids are often technically savvy. </a:t>
            </a:r>
          </a:p>
          <a:p>
            <a:pPr marL="0" indent="0" algn="ctr">
              <a:buNone/>
            </a:pPr>
            <a:r>
              <a:rPr lang="en-US" sz="4800" dirty="0" smtClean="0">
                <a:latin typeface="Avenir Book"/>
                <a:cs typeface="Avenir Book"/>
              </a:rPr>
              <a:t>Adults have more life experience. </a:t>
            </a:r>
            <a:endParaRPr lang="en-US" sz="4800" dirty="0">
              <a:latin typeface="Avenir Book"/>
              <a:cs typeface="Avenir Book"/>
            </a:endParaRPr>
          </a:p>
          <a:p>
            <a:pPr marL="0" indent="0" algn="ctr">
              <a:buNone/>
            </a:pPr>
            <a:endParaRPr lang="en-US" dirty="0">
              <a:latin typeface="Avenir Book"/>
              <a:cs typeface="Avenir Book"/>
            </a:endParaRPr>
          </a:p>
        </p:txBody>
      </p:sp>
    </p:spTree>
    <p:extLst>
      <p:ext uri="{BB962C8B-B14F-4D97-AF65-F5344CB8AC3E}">
        <p14:creationId xmlns:p14="http://schemas.microsoft.com/office/powerpoint/2010/main" val="284472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What social media use is happening at Morton Street?</a:t>
            </a:r>
            <a:endParaRPr lang="en-US" dirty="0"/>
          </a:p>
        </p:txBody>
      </p:sp>
      <p:sp>
        <p:nvSpPr>
          <p:cNvPr id="3" name="Content Placeholder 2"/>
          <p:cNvSpPr>
            <a:spLocks noGrp="1"/>
          </p:cNvSpPr>
          <p:nvPr>
            <p:ph idx="1"/>
          </p:nvPr>
        </p:nvSpPr>
        <p:spPr/>
        <p:txBody>
          <a:bodyPr>
            <a:normAutofit/>
          </a:bodyPr>
          <a:lstStyle/>
          <a:p>
            <a:r>
              <a:rPr lang="en-US" dirty="0" err="1" smtClean="0"/>
              <a:t>Instagram</a:t>
            </a:r>
            <a:endParaRPr lang="en-US" dirty="0" smtClean="0"/>
          </a:p>
          <a:p>
            <a:r>
              <a:rPr lang="en-US" dirty="0" err="1" smtClean="0"/>
              <a:t>Snapchat</a:t>
            </a:r>
            <a:endParaRPr lang="en-US" dirty="0" smtClean="0"/>
          </a:p>
          <a:p>
            <a:r>
              <a:rPr lang="en-US" dirty="0" smtClean="0"/>
              <a:t>Texting</a:t>
            </a:r>
          </a:p>
          <a:p>
            <a:r>
              <a:rPr lang="en-US" dirty="0" smtClean="0"/>
              <a:t>YouTube</a:t>
            </a:r>
          </a:p>
          <a:p>
            <a:r>
              <a:rPr lang="en-US" dirty="0" smtClean="0"/>
              <a:t>Musically</a:t>
            </a:r>
          </a:p>
          <a:p>
            <a:r>
              <a:rPr lang="en-US" dirty="0" smtClean="0"/>
              <a:t>Email</a:t>
            </a:r>
          </a:p>
          <a:p>
            <a:r>
              <a:rPr lang="en-US" dirty="0" smtClean="0"/>
              <a:t>Video games</a:t>
            </a:r>
          </a:p>
          <a:p>
            <a:r>
              <a:rPr lang="en-US" dirty="0" err="1" smtClean="0"/>
              <a:t>Pinterest</a:t>
            </a:r>
            <a:r>
              <a:rPr lang="en-US" dirty="0" smtClean="0"/>
              <a:t> </a:t>
            </a:r>
          </a:p>
          <a:p>
            <a:r>
              <a:rPr lang="en-US" dirty="0" smtClean="0"/>
              <a:t>Twitter</a:t>
            </a:r>
          </a:p>
        </p:txBody>
      </p:sp>
    </p:spTree>
    <p:extLst>
      <p:ext uri="{BB962C8B-B14F-4D97-AF65-F5344CB8AC3E}">
        <p14:creationId xmlns:p14="http://schemas.microsoft.com/office/powerpoint/2010/main" val="101139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a:outerShdw blurRad="50800" dist="38100" dir="16200000"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lstStyle/>
          <a:p>
            <a:r>
              <a:rPr lang="en-US" b="1" dirty="0" smtClean="0">
                <a:latin typeface="Avenir Book"/>
                <a:cs typeface="Avenir Book"/>
              </a:rPr>
              <a:t>Explain</a:t>
            </a:r>
            <a:endParaRPr lang="en-US" b="1" dirty="0">
              <a:latin typeface="Avenir Book"/>
              <a:cs typeface="Avenir Book"/>
            </a:endParaRPr>
          </a:p>
        </p:txBody>
      </p:sp>
      <p:sp>
        <p:nvSpPr>
          <p:cNvPr id="4" name="Content Placeholder 3"/>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dirty="0" smtClean="0">
                <a:latin typeface="Avenir Book"/>
                <a:cs typeface="Avenir Book"/>
              </a:rPr>
              <a:t>Outline your expectations</a:t>
            </a:r>
          </a:p>
          <a:p>
            <a:pPr marL="0" indent="0" algn="ctr">
              <a:buNone/>
            </a:pPr>
            <a:endParaRPr lang="en-US" dirty="0" smtClean="0">
              <a:latin typeface="Avenir Book"/>
              <a:cs typeface="Avenir Book"/>
            </a:endParaRPr>
          </a:p>
          <a:p>
            <a:pPr marL="0" indent="0" algn="ctr">
              <a:buNone/>
            </a:pPr>
            <a:r>
              <a:rPr lang="en-US" dirty="0" smtClean="0">
                <a:latin typeface="Avenir Book"/>
                <a:cs typeface="Avenir Book"/>
              </a:rPr>
              <a:t>Talk about technology </a:t>
            </a:r>
          </a:p>
          <a:p>
            <a:pPr marL="0" indent="0" algn="ctr">
              <a:buNone/>
            </a:pPr>
            <a:r>
              <a:rPr lang="en-US" dirty="0" smtClean="0">
                <a:latin typeface="Avenir Book"/>
                <a:cs typeface="Avenir Book"/>
              </a:rPr>
              <a:t>before you purchase it</a:t>
            </a:r>
          </a:p>
          <a:p>
            <a:pPr marL="0" indent="0" algn="ctr">
              <a:buNone/>
            </a:pPr>
            <a:endParaRPr lang="en-US" dirty="0" smtClean="0">
              <a:latin typeface="Avenir Book"/>
              <a:cs typeface="Avenir Book"/>
            </a:endParaRPr>
          </a:p>
          <a:p>
            <a:pPr marL="0" indent="0" algn="ctr">
              <a:buNone/>
            </a:pPr>
            <a:r>
              <a:rPr lang="en-US" dirty="0" smtClean="0">
                <a:latin typeface="Avenir Book"/>
                <a:cs typeface="Avenir Book"/>
              </a:rPr>
              <a:t>Set guidelines and rules before usage</a:t>
            </a:r>
          </a:p>
          <a:p>
            <a:pPr marL="0" indent="0" algn="ctr">
              <a:buNone/>
            </a:pPr>
            <a:endParaRPr lang="en-US" dirty="0" smtClean="0">
              <a:latin typeface="Avenir Book"/>
              <a:cs typeface="Avenir Book"/>
            </a:endParaRPr>
          </a:p>
          <a:p>
            <a:pPr marL="0" indent="0" algn="ctr">
              <a:buNone/>
            </a:pPr>
            <a:r>
              <a:rPr lang="en-US" dirty="0" smtClean="0">
                <a:latin typeface="Avenir Book"/>
                <a:cs typeface="Avenir Book"/>
              </a:rPr>
              <a:t>Be proactive not reactive</a:t>
            </a:r>
          </a:p>
        </p:txBody>
      </p:sp>
    </p:spTree>
    <p:extLst>
      <p:ext uri="{BB962C8B-B14F-4D97-AF65-F5344CB8AC3E}">
        <p14:creationId xmlns:p14="http://schemas.microsoft.com/office/powerpoint/2010/main" val="17614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6200000"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lstStyle/>
          <a:p>
            <a:r>
              <a:rPr lang="en-US" dirty="0" smtClean="0">
                <a:latin typeface="Avenir Book"/>
                <a:cs typeface="Avenir Book"/>
              </a:rPr>
              <a:t>Engage</a:t>
            </a:r>
            <a:endParaRPr lang="en-US" dirty="0">
              <a:latin typeface="Avenir Book"/>
              <a:cs typeface="Avenir Book"/>
            </a:endParaRPr>
          </a:p>
        </p:txBody>
      </p:sp>
      <p:sp>
        <p:nvSpPr>
          <p:cNvPr id="3" name="Content Placeholder 2"/>
          <p:cNvSpPr>
            <a:spLocks noGrp="1"/>
          </p:cNvSpPr>
          <p:nvPr>
            <p:ph idx="1"/>
          </p:nvPr>
        </p:nvSpPr>
        <p:spPr>
          <a:xfrm>
            <a:off x="457200" y="1512208"/>
            <a:ext cx="8229600" cy="4952944"/>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ctr">
              <a:buNone/>
            </a:pPr>
            <a:r>
              <a:rPr lang="en-US" sz="2800" dirty="0" smtClean="0">
                <a:latin typeface="Avenir Book"/>
                <a:cs typeface="Avenir Book"/>
              </a:rPr>
              <a:t>Talk about the media they use</a:t>
            </a:r>
          </a:p>
          <a:p>
            <a:pPr marL="114300" indent="0" algn="ctr">
              <a:buNone/>
            </a:pPr>
            <a:endParaRPr lang="en-US" sz="2800" dirty="0" smtClean="0">
              <a:latin typeface="Avenir Book"/>
              <a:cs typeface="Avenir Book"/>
            </a:endParaRPr>
          </a:p>
          <a:p>
            <a:pPr marL="114300" indent="0" algn="ctr">
              <a:buNone/>
            </a:pPr>
            <a:r>
              <a:rPr lang="en-US" sz="2800" dirty="0" smtClean="0">
                <a:latin typeface="Avenir Book"/>
                <a:cs typeface="Avenir Book"/>
              </a:rPr>
              <a:t>Discuss movies, TV programs, You Tube videos</a:t>
            </a:r>
          </a:p>
          <a:p>
            <a:pPr marL="114300" indent="0" algn="ctr">
              <a:buNone/>
            </a:pPr>
            <a:endParaRPr lang="en-US" sz="2800" dirty="0" smtClean="0">
              <a:latin typeface="Avenir Book"/>
              <a:cs typeface="Avenir Book"/>
            </a:endParaRPr>
          </a:p>
          <a:p>
            <a:pPr marL="114300" indent="0" algn="ctr">
              <a:buNone/>
            </a:pPr>
            <a:r>
              <a:rPr lang="en-US" sz="2800" dirty="0" smtClean="0">
                <a:latin typeface="Avenir Book"/>
                <a:cs typeface="Avenir Book"/>
              </a:rPr>
              <a:t>Tell them about the media you like</a:t>
            </a:r>
          </a:p>
          <a:p>
            <a:pPr marL="114300" indent="0" algn="ctr">
              <a:buNone/>
            </a:pPr>
            <a:endParaRPr lang="en-US" sz="2800" dirty="0" smtClean="0">
              <a:latin typeface="Avenir Book"/>
              <a:cs typeface="Avenir Book"/>
            </a:endParaRPr>
          </a:p>
          <a:p>
            <a:pPr marL="114300" indent="0" algn="ctr">
              <a:buNone/>
            </a:pPr>
            <a:r>
              <a:rPr lang="en-US" sz="2800" dirty="0">
                <a:latin typeface="Avenir Book"/>
                <a:cs typeface="Avenir Book"/>
              </a:rPr>
              <a:t>Ask </a:t>
            </a:r>
            <a:r>
              <a:rPr lang="en-US" sz="2800" dirty="0" smtClean="0">
                <a:latin typeface="Avenir Book"/>
                <a:cs typeface="Avenir Book"/>
              </a:rPr>
              <a:t>questions</a:t>
            </a:r>
          </a:p>
          <a:p>
            <a:pPr marL="114300" indent="0" algn="ctr">
              <a:buNone/>
            </a:pPr>
            <a:endParaRPr lang="en-US" sz="2800" dirty="0">
              <a:latin typeface="Avenir Book"/>
              <a:cs typeface="Avenir Book"/>
            </a:endParaRPr>
          </a:p>
          <a:p>
            <a:pPr marL="114300" indent="0" algn="ctr">
              <a:buNone/>
            </a:pPr>
            <a:r>
              <a:rPr lang="en-US" sz="2800" dirty="0">
                <a:latin typeface="Avenir Book"/>
                <a:cs typeface="Avenir Book"/>
              </a:rPr>
              <a:t>Make sure your conversations aren’t only about what they shouldn’t be doing</a:t>
            </a:r>
          </a:p>
          <a:p>
            <a:endParaRPr lang="en-US" dirty="0" smtClean="0"/>
          </a:p>
        </p:txBody>
      </p:sp>
    </p:spTree>
    <p:extLst>
      <p:ext uri="{BB962C8B-B14F-4D97-AF65-F5344CB8AC3E}">
        <p14:creationId xmlns:p14="http://schemas.microsoft.com/office/powerpoint/2010/main" val="313715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b="1" dirty="0" smtClean="0">
                <a:solidFill>
                  <a:srgbClr val="FFFFFF"/>
                </a:solidFill>
                <a:latin typeface="Avenir Book"/>
                <a:cs typeface="Avenir Book"/>
              </a:rPr>
              <a:t>Empathize</a:t>
            </a:r>
            <a:endParaRPr lang="en-US" b="1" dirty="0">
              <a:solidFill>
                <a:srgbClr val="FFFFFF"/>
              </a:solidFill>
              <a:latin typeface="Avenir Book"/>
              <a:cs typeface="Avenir Book"/>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US" sz="4000" dirty="0" smtClean="0">
                <a:latin typeface="Avenir Book"/>
                <a:cs typeface="Avenir Book"/>
              </a:rPr>
              <a:t>Kids are growing up </a:t>
            </a:r>
          </a:p>
          <a:p>
            <a:pPr marL="0" indent="0" algn="ctr">
              <a:buNone/>
            </a:pPr>
            <a:r>
              <a:rPr lang="en-US" sz="4000" dirty="0" smtClean="0">
                <a:latin typeface="Avenir Book"/>
                <a:cs typeface="Avenir Book"/>
              </a:rPr>
              <a:t>in a public space. </a:t>
            </a:r>
          </a:p>
          <a:p>
            <a:pPr marL="0" indent="0" algn="ctr">
              <a:buNone/>
            </a:pPr>
            <a:r>
              <a:rPr lang="en-US" sz="4000" dirty="0" smtClean="0">
                <a:latin typeface="Avenir Book"/>
                <a:cs typeface="Avenir Book"/>
              </a:rPr>
              <a:t>We made mistakes in private. </a:t>
            </a:r>
          </a:p>
          <a:p>
            <a:pPr marL="0" indent="0" algn="ctr">
              <a:buNone/>
            </a:pPr>
            <a:r>
              <a:rPr lang="en-US" sz="4000" dirty="0" smtClean="0">
                <a:latin typeface="Avenir Book"/>
                <a:cs typeface="Avenir Book"/>
              </a:rPr>
              <a:t>Kids today don’t have that luxury. </a:t>
            </a:r>
          </a:p>
          <a:p>
            <a:pPr marL="0" indent="0" algn="ctr">
              <a:buNone/>
            </a:pPr>
            <a:r>
              <a:rPr lang="en-US" sz="4000" dirty="0" smtClean="0">
                <a:latin typeface="Avenir Book"/>
                <a:cs typeface="Avenir Book"/>
              </a:rPr>
              <a:t>Consequences are far greater. </a:t>
            </a:r>
          </a:p>
          <a:p>
            <a:pPr marL="0" indent="0">
              <a:buNone/>
            </a:pPr>
            <a:endParaRPr lang="en-US" dirty="0"/>
          </a:p>
        </p:txBody>
      </p:sp>
    </p:spTree>
    <p:extLst>
      <p:ext uri="{BB962C8B-B14F-4D97-AF65-F5344CB8AC3E}">
        <p14:creationId xmlns:p14="http://schemas.microsoft.com/office/powerpoint/2010/main" val="236159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6200000"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lstStyle/>
          <a:p>
            <a:r>
              <a:rPr lang="en-US" b="1" dirty="0" smtClean="0">
                <a:latin typeface="Avenir Book"/>
                <a:cs typeface="Avenir Book"/>
              </a:rPr>
              <a:t>Educate</a:t>
            </a:r>
            <a:endParaRPr lang="en-US" b="1" dirty="0">
              <a:latin typeface="Avenir Book"/>
              <a:cs typeface="Avenir Book"/>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2800" dirty="0" smtClean="0">
                <a:latin typeface="Avenir Book"/>
                <a:cs typeface="Avenir Book"/>
              </a:rPr>
              <a:t>Prepare </a:t>
            </a:r>
            <a:r>
              <a:rPr lang="en-US" sz="2800" dirty="0" err="1" smtClean="0">
                <a:latin typeface="Avenir Book"/>
                <a:cs typeface="Avenir Book"/>
              </a:rPr>
              <a:t>vs</a:t>
            </a:r>
            <a:r>
              <a:rPr lang="en-US" sz="2800" dirty="0" smtClean="0">
                <a:latin typeface="Avenir Book"/>
                <a:cs typeface="Avenir Book"/>
              </a:rPr>
              <a:t> protect</a:t>
            </a:r>
          </a:p>
          <a:p>
            <a:r>
              <a:rPr lang="en-US" sz="2800" dirty="0" smtClean="0">
                <a:latin typeface="Avenir Book"/>
                <a:cs typeface="Avenir Book"/>
              </a:rPr>
              <a:t>Teach </a:t>
            </a:r>
            <a:r>
              <a:rPr lang="en-US" sz="2800" dirty="0" err="1" smtClean="0">
                <a:latin typeface="Avenir Book"/>
                <a:cs typeface="Avenir Book"/>
              </a:rPr>
              <a:t>vs</a:t>
            </a:r>
            <a:r>
              <a:rPr lang="en-US" sz="2800" dirty="0" smtClean="0">
                <a:latin typeface="Avenir Book"/>
                <a:cs typeface="Avenir Book"/>
              </a:rPr>
              <a:t> tell</a:t>
            </a:r>
          </a:p>
          <a:p>
            <a:r>
              <a:rPr lang="en-US" sz="2800" dirty="0" smtClean="0">
                <a:latin typeface="Avenir Book"/>
                <a:cs typeface="Avenir Book"/>
              </a:rPr>
              <a:t>Learn how to have media </a:t>
            </a:r>
          </a:p>
          <a:p>
            <a:pPr marL="0" indent="0">
              <a:buNone/>
            </a:pPr>
            <a:r>
              <a:rPr lang="en-US" sz="2800" dirty="0" smtClean="0">
                <a:latin typeface="Avenir Book"/>
                <a:cs typeface="Avenir Book"/>
              </a:rPr>
              <a:t>     literacy conversations in </a:t>
            </a:r>
          </a:p>
          <a:p>
            <a:pPr marL="0" indent="0">
              <a:buNone/>
            </a:pPr>
            <a:r>
              <a:rPr lang="en-US" sz="2800" dirty="0">
                <a:latin typeface="Avenir Book"/>
                <a:cs typeface="Avenir Book"/>
              </a:rPr>
              <a:t> </a:t>
            </a:r>
            <a:r>
              <a:rPr lang="en-US" sz="2800" dirty="0" smtClean="0">
                <a:latin typeface="Avenir Book"/>
                <a:cs typeface="Avenir Book"/>
              </a:rPr>
              <a:t>             the home</a:t>
            </a:r>
            <a:endParaRPr lang="en-US" sz="2800" dirty="0">
              <a:latin typeface="Avenir Book"/>
              <a:cs typeface="Avenir Book"/>
            </a:endParaRPr>
          </a:p>
        </p:txBody>
      </p:sp>
      <p:pic>
        <p:nvPicPr>
          <p:cNvPr id="4" name="Picture 3" descr="Parent_Guide_COVER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320" y="1807093"/>
            <a:ext cx="2591411" cy="4004909"/>
          </a:xfrm>
          <a:prstGeom prst="rect">
            <a:avLst/>
          </a:prstGeom>
        </p:spPr>
      </p:pic>
    </p:spTree>
    <p:extLst>
      <p:ext uri="{BB962C8B-B14F-4D97-AF65-F5344CB8AC3E}">
        <p14:creationId xmlns:p14="http://schemas.microsoft.com/office/powerpoint/2010/main" val="389790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US" b="1" dirty="0" smtClean="0">
                <a:latin typeface="Avenir Book"/>
                <a:cs typeface="Avenir Book"/>
              </a:rPr>
              <a:t>Empower</a:t>
            </a:r>
            <a:endParaRPr lang="en-US" b="1" dirty="0">
              <a:latin typeface="Avenir Book"/>
              <a:cs typeface="Avenir Book"/>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marL="114300" indent="0" algn="ctr">
              <a:buNone/>
            </a:pPr>
            <a:r>
              <a:rPr lang="en-US" sz="3600" dirty="0" smtClean="0">
                <a:latin typeface="Avenir Book"/>
                <a:cs typeface="Avenir Book"/>
              </a:rPr>
              <a:t>Encourage their media creation</a:t>
            </a:r>
          </a:p>
          <a:p>
            <a:pPr marL="114300" indent="0" algn="ctr">
              <a:buNone/>
            </a:pPr>
            <a:endParaRPr lang="en-US" sz="3600" dirty="0" smtClean="0">
              <a:latin typeface="Avenir Book"/>
              <a:cs typeface="Avenir Book"/>
            </a:endParaRPr>
          </a:p>
          <a:p>
            <a:pPr marL="114300" indent="0" algn="ctr">
              <a:buNone/>
            </a:pPr>
            <a:r>
              <a:rPr lang="en-US" sz="3600" dirty="0" smtClean="0">
                <a:latin typeface="Avenir Book"/>
                <a:cs typeface="Avenir Book"/>
              </a:rPr>
              <a:t>Tell them about new apps, new sites</a:t>
            </a:r>
          </a:p>
          <a:p>
            <a:pPr marL="114300" indent="0" algn="ctr">
              <a:buNone/>
            </a:pPr>
            <a:endParaRPr lang="en-US" sz="3600" dirty="0" smtClean="0">
              <a:latin typeface="Avenir Book"/>
              <a:cs typeface="Avenir Book"/>
            </a:endParaRPr>
          </a:p>
          <a:p>
            <a:pPr marL="114300" indent="0" algn="ctr">
              <a:buNone/>
            </a:pPr>
            <a:r>
              <a:rPr lang="en-US" sz="3600" dirty="0" smtClean="0">
                <a:latin typeface="Avenir Book"/>
                <a:cs typeface="Avenir Book"/>
              </a:rPr>
              <a:t>Sign them up for classes</a:t>
            </a:r>
          </a:p>
          <a:p>
            <a:pPr marL="114300" indent="0" algn="ctr">
              <a:buNone/>
            </a:pPr>
            <a:endParaRPr lang="en-US" sz="3600" dirty="0" smtClean="0">
              <a:latin typeface="Avenir Book"/>
              <a:cs typeface="Avenir Book"/>
            </a:endParaRPr>
          </a:p>
          <a:p>
            <a:pPr marL="114300" indent="0" algn="ctr">
              <a:buNone/>
            </a:pPr>
            <a:r>
              <a:rPr lang="en-US" sz="3600" dirty="0" smtClean="0">
                <a:latin typeface="Avenir Book"/>
                <a:cs typeface="Avenir Book"/>
              </a:rPr>
              <a:t>Teach them new skills</a:t>
            </a:r>
          </a:p>
          <a:p>
            <a:pPr marL="0" indent="0">
              <a:buNone/>
            </a:pPr>
            <a:endParaRPr lang="en-US" dirty="0" smtClean="0"/>
          </a:p>
        </p:txBody>
      </p:sp>
    </p:spTree>
    <p:extLst>
      <p:ext uri="{BB962C8B-B14F-4D97-AF65-F5344CB8AC3E}">
        <p14:creationId xmlns:p14="http://schemas.microsoft.com/office/powerpoint/2010/main" val="25166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73100" y="2106613"/>
            <a:ext cx="7772400" cy="309403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i="1" dirty="0" smtClean="0">
                <a:latin typeface="Avenir Book"/>
                <a:cs typeface="Avenir Book"/>
              </a:rPr>
              <a:t>It’s not our job as parents to put away the phones. It’s our job to take out the phones and teach our kids how to use them. </a:t>
            </a:r>
            <a:br>
              <a:rPr lang="en-US" i="1" dirty="0" smtClean="0">
                <a:latin typeface="Avenir Book"/>
                <a:cs typeface="Avenir Book"/>
              </a:rPr>
            </a:br>
            <a:r>
              <a:rPr lang="en-US" sz="2700" i="1" dirty="0" smtClean="0">
                <a:latin typeface="Avenir Book"/>
                <a:cs typeface="Avenir Book"/>
              </a:rPr>
              <a:t>- A. Samuel, The Atlantic</a:t>
            </a:r>
            <a:endParaRPr lang="en-US" sz="2700" i="1" dirty="0">
              <a:latin typeface="Avenir Book"/>
              <a:cs typeface="Avenir Book"/>
            </a:endParaRPr>
          </a:p>
        </p:txBody>
      </p:sp>
    </p:spTree>
    <p:extLst>
      <p:ext uri="{BB962C8B-B14F-4D97-AF65-F5344CB8AC3E}">
        <p14:creationId xmlns:p14="http://schemas.microsoft.com/office/powerpoint/2010/main" val="100137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44500" y="957263"/>
            <a:ext cx="8229600" cy="5473700"/>
          </a:xfrm>
        </p:spPr>
        <p:style>
          <a:lnRef idx="2">
            <a:schemeClr val="dk1"/>
          </a:lnRef>
          <a:fillRef idx="1">
            <a:schemeClr val="lt1"/>
          </a:fillRef>
          <a:effectRef idx="0">
            <a:schemeClr val="dk1"/>
          </a:effectRef>
          <a:fontRef idx="minor">
            <a:schemeClr val="dk1"/>
          </a:fontRef>
        </p:style>
        <p:txBody>
          <a:bodyPr/>
          <a:lstStyle/>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Michelle </a:t>
            </a:r>
            <a:r>
              <a:rPr lang="en-US" dirty="0" err="1" smtClean="0"/>
              <a:t>Ciulla</a:t>
            </a:r>
            <a:r>
              <a:rPr lang="en-US" dirty="0" smtClean="0"/>
              <a:t> Lipkin</a:t>
            </a:r>
          </a:p>
          <a:p>
            <a:pPr marL="0" indent="0" algn="ctr">
              <a:buNone/>
            </a:pPr>
            <a:endParaRPr lang="en-US" dirty="0" smtClean="0"/>
          </a:p>
          <a:p>
            <a:pPr marL="0" indent="0" algn="ctr">
              <a:buNone/>
            </a:pPr>
            <a:r>
              <a:rPr lang="en-US" dirty="0" smtClean="0"/>
              <a:t>Executive Director</a:t>
            </a:r>
          </a:p>
          <a:p>
            <a:pPr marL="0" indent="0" algn="ctr">
              <a:buNone/>
            </a:pPr>
            <a:endParaRPr lang="en-US" dirty="0" smtClean="0"/>
          </a:p>
          <a:p>
            <a:pPr marL="0" indent="0" algn="ctr">
              <a:buNone/>
            </a:pPr>
            <a:r>
              <a:rPr lang="en-US" dirty="0" err="1" smtClean="0"/>
              <a:t>mciullalipkin@namle.net</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6667" y="1224487"/>
            <a:ext cx="5243314" cy="1950513"/>
          </a:xfrm>
          <a:prstGeom prst="rect">
            <a:avLst/>
          </a:prstGeom>
        </p:spPr>
      </p:pic>
    </p:spTree>
    <p:extLst>
      <p:ext uri="{BB962C8B-B14F-4D97-AF65-F5344CB8AC3E}">
        <p14:creationId xmlns:p14="http://schemas.microsoft.com/office/powerpoint/2010/main" val="7556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solidFill>
                  <a:schemeClr val="tx1"/>
                </a:solidFill>
                <a:latin typeface="+mn-lt"/>
              </a:rPr>
              <a:t>Student Survey</a:t>
            </a:r>
            <a:endParaRPr lang="en-US" dirty="0">
              <a:solidFill>
                <a:schemeClr val="tx1"/>
              </a:solidFill>
              <a:latin typeface="+mn-lt"/>
            </a:endParaRPr>
          </a:p>
        </p:txBody>
      </p:sp>
      <p:sp>
        <p:nvSpPr>
          <p:cNvPr id="3" name="Content Placeholder 2"/>
          <p:cNvSpPr>
            <a:spLocks noGrp="1"/>
          </p:cNvSpPr>
          <p:nvPr>
            <p:ph idx="1"/>
          </p:nvPr>
        </p:nvSpPr>
        <p:spPr/>
        <p:txBody>
          <a:bodyPr>
            <a:normAutofit fontScale="25000" lnSpcReduction="20000"/>
          </a:bodyPr>
          <a:lstStyle/>
          <a:p>
            <a:r>
              <a:rPr lang="en-US" sz="6000" dirty="0" smtClean="0"/>
              <a:t>When you hear the words social media what do you think of? </a:t>
            </a:r>
          </a:p>
          <a:p>
            <a:endParaRPr lang="en-US" sz="6000" dirty="0" smtClean="0"/>
          </a:p>
          <a:p>
            <a:r>
              <a:rPr lang="en-US" sz="6000" dirty="0" smtClean="0"/>
              <a:t>What social media accounts do you have if any? </a:t>
            </a:r>
          </a:p>
          <a:p>
            <a:endParaRPr lang="en-US" sz="6000" dirty="0" smtClean="0"/>
          </a:p>
          <a:p>
            <a:r>
              <a:rPr lang="en-US" sz="6000" dirty="0"/>
              <a:t>If you don’t have any social media accounts, why</a:t>
            </a:r>
            <a:r>
              <a:rPr lang="en-US" sz="6000" dirty="0" smtClean="0"/>
              <a:t>?</a:t>
            </a:r>
          </a:p>
          <a:p>
            <a:endParaRPr lang="en-US" sz="6000" dirty="0"/>
          </a:p>
          <a:p>
            <a:r>
              <a:rPr lang="en-US" sz="6000" dirty="0"/>
              <a:t>If you do have social media accounts, do you have rules in your home about using the accounts? If yes, what are they</a:t>
            </a:r>
            <a:r>
              <a:rPr lang="en-US" sz="6000" dirty="0" smtClean="0"/>
              <a:t>?</a:t>
            </a:r>
          </a:p>
          <a:p>
            <a:pPr marL="114300" indent="0">
              <a:buNone/>
            </a:pPr>
            <a:r>
              <a:rPr lang="en-US" sz="6000" dirty="0" smtClean="0"/>
              <a:t> </a:t>
            </a:r>
          </a:p>
          <a:p>
            <a:r>
              <a:rPr lang="en-US" sz="6000" dirty="0"/>
              <a:t>What is your favorite thing about social media? (Please answer this even if you don’t personally have any accounts.</a:t>
            </a:r>
            <a:r>
              <a:rPr lang="en-US" sz="6000" dirty="0" smtClean="0"/>
              <a:t>)</a:t>
            </a:r>
          </a:p>
          <a:p>
            <a:endParaRPr lang="en-US" sz="6000" dirty="0" smtClean="0"/>
          </a:p>
          <a:p>
            <a:r>
              <a:rPr lang="en-US" sz="6000" dirty="0"/>
              <a:t>What is your least favorite thing about social media? (Please answer this even if you don’t personally have any accounts.</a:t>
            </a:r>
            <a:r>
              <a:rPr lang="en-US" sz="6000" dirty="0" smtClean="0"/>
              <a:t>)</a:t>
            </a:r>
          </a:p>
          <a:p>
            <a:endParaRPr lang="en-US" sz="6000" dirty="0" smtClean="0"/>
          </a:p>
          <a:p>
            <a:r>
              <a:rPr lang="en-US" sz="6000" dirty="0"/>
              <a:t>What is the one thing you would change about social media? </a:t>
            </a:r>
            <a:endParaRPr lang="en-US" sz="6000" dirty="0" smtClean="0"/>
          </a:p>
          <a:p>
            <a:endParaRPr lang="en-US" sz="6000" dirty="0" smtClean="0"/>
          </a:p>
          <a:p>
            <a:r>
              <a:rPr lang="en-US" sz="6000" dirty="0"/>
              <a:t>What do you wish adults knew about social media? </a:t>
            </a:r>
          </a:p>
          <a:p>
            <a:pPr marL="0" indent="0">
              <a:buNone/>
            </a:pPr>
            <a:endParaRPr lang="en-US" dirty="0"/>
          </a:p>
          <a:p>
            <a:endParaRPr lang="en-US" dirty="0" smtClean="0"/>
          </a:p>
          <a:p>
            <a:endParaRPr lang="en-US" dirty="0"/>
          </a:p>
          <a:p>
            <a:endParaRPr lang="en-US" dirty="0"/>
          </a:p>
          <a:p>
            <a:endParaRPr lang="en-US" dirty="0" smtClean="0"/>
          </a:p>
        </p:txBody>
      </p:sp>
    </p:spTree>
    <p:extLst>
      <p:ext uri="{BB962C8B-B14F-4D97-AF65-F5344CB8AC3E}">
        <p14:creationId xmlns:p14="http://schemas.microsoft.com/office/powerpoint/2010/main" val="23727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
            </a:r>
            <a:br>
              <a:rPr lang="en-US" dirty="0" smtClean="0"/>
            </a:br>
            <a:r>
              <a:rPr lang="en-US" dirty="0" smtClean="0"/>
              <a:t>When </a:t>
            </a:r>
            <a:r>
              <a:rPr lang="en-US" dirty="0"/>
              <a:t>you hear the words social </a:t>
            </a:r>
            <a:r>
              <a:rPr lang="en-US" dirty="0">
                <a:solidFill>
                  <a:srgbClr val="000000"/>
                </a:solidFill>
                <a:latin typeface="+mn-lt"/>
              </a:rPr>
              <a:t>media what do you think of? </a:t>
            </a:r>
            <a:br>
              <a:rPr lang="en-US" dirty="0">
                <a:solidFill>
                  <a:srgbClr val="000000"/>
                </a:solidFill>
                <a:latin typeface="+mn-lt"/>
              </a:rPr>
            </a:br>
            <a:endParaRPr lang="en-US" dirty="0">
              <a:solidFill>
                <a:srgbClr val="000000"/>
              </a:solidFill>
              <a:latin typeface="+mn-lt"/>
            </a:endParaRPr>
          </a:p>
        </p:txBody>
      </p:sp>
      <p:sp>
        <p:nvSpPr>
          <p:cNvPr id="3" name="Content Placeholder 2"/>
          <p:cNvSpPr>
            <a:spLocks noGrp="1"/>
          </p:cNvSpPr>
          <p:nvPr>
            <p:ph idx="1"/>
          </p:nvPr>
        </p:nvSpPr>
        <p:spPr/>
        <p:txBody>
          <a:bodyPr>
            <a:normAutofit fontScale="62500" lnSpcReduction="20000"/>
          </a:bodyPr>
          <a:lstStyle/>
          <a:p>
            <a:r>
              <a:rPr lang="en-US" dirty="0" err="1"/>
              <a:t>Instagram</a:t>
            </a:r>
            <a:endParaRPr lang="en-US" dirty="0"/>
          </a:p>
          <a:p>
            <a:r>
              <a:rPr lang="en-US" dirty="0"/>
              <a:t>Creativity</a:t>
            </a:r>
          </a:p>
          <a:p>
            <a:r>
              <a:rPr lang="en-US" dirty="0"/>
              <a:t>Internet/Phone</a:t>
            </a:r>
          </a:p>
          <a:p>
            <a:r>
              <a:rPr lang="en-US" dirty="0"/>
              <a:t>YouTube</a:t>
            </a:r>
          </a:p>
          <a:p>
            <a:r>
              <a:rPr lang="en-US" dirty="0"/>
              <a:t>Twitter</a:t>
            </a:r>
          </a:p>
          <a:p>
            <a:r>
              <a:rPr lang="en-US" dirty="0"/>
              <a:t>Apps</a:t>
            </a:r>
          </a:p>
          <a:p>
            <a:r>
              <a:rPr lang="en-US" dirty="0" err="1"/>
              <a:t>Whatsapp</a:t>
            </a:r>
            <a:endParaRPr lang="en-US" dirty="0"/>
          </a:p>
          <a:p>
            <a:r>
              <a:rPr lang="en-US" dirty="0"/>
              <a:t>Fun</a:t>
            </a:r>
          </a:p>
          <a:p>
            <a:r>
              <a:rPr lang="en-US" dirty="0"/>
              <a:t>Pictures, interacting with people from across the world</a:t>
            </a:r>
          </a:p>
          <a:p>
            <a:r>
              <a:rPr lang="en-US" dirty="0"/>
              <a:t>People who chat or talk on different technical platforms</a:t>
            </a:r>
          </a:p>
          <a:p>
            <a:r>
              <a:rPr lang="en-US" dirty="0" smtClean="0"/>
              <a:t>Idiots</a:t>
            </a:r>
            <a:endParaRPr lang="en-US" dirty="0"/>
          </a:p>
          <a:p>
            <a:r>
              <a:rPr lang="en-US" dirty="0"/>
              <a:t>People being famous</a:t>
            </a:r>
          </a:p>
          <a:p>
            <a:r>
              <a:rPr lang="en-US" dirty="0"/>
              <a:t>Pictures and likes</a:t>
            </a:r>
          </a:p>
          <a:p>
            <a:r>
              <a:rPr lang="en-US" dirty="0"/>
              <a:t>A place where you show your life and people that follow you see it</a:t>
            </a:r>
          </a:p>
          <a:p>
            <a:r>
              <a:rPr lang="en-US" dirty="0"/>
              <a:t>Bad stuff</a:t>
            </a:r>
          </a:p>
          <a:p>
            <a:r>
              <a:rPr lang="en-US" b="1" dirty="0"/>
              <a:t>Media that is social. It’s pretty self explanatory.</a:t>
            </a:r>
          </a:p>
          <a:p>
            <a:r>
              <a:rPr lang="en-US" dirty="0"/>
              <a:t>Electronics</a:t>
            </a:r>
          </a:p>
          <a:p>
            <a:endParaRPr lang="en-US" dirty="0"/>
          </a:p>
        </p:txBody>
      </p:sp>
    </p:spTree>
    <p:extLst>
      <p:ext uri="{BB962C8B-B14F-4D97-AF65-F5344CB8AC3E}">
        <p14:creationId xmlns:p14="http://schemas.microsoft.com/office/powerpoint/2010/main" val="379414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2457</TotalTime>
  <Words>3964</Words>
  <Application>Microsoft Macintosh PowerPoint</Application>
  <PresentationFormat>On-screen Show (4:3)</PresentationFormat>
  <Paragraphs>656</Paragraphs>
  <Slides>76</Slides>
  <Notes>8</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Apothecary</vt:lpstr>
      <vt:lpstr>MEDIA, TECHNOLOGY  AND KIDS</vt:lpstr>
      <vt:lpstr>Morton Street Workshops </vt:lpstr>
      <vt:lpstr>Parent Survey</vt:lpstr>
      <vt:lpstr>Parent Survey Results   Heard from 59 people! </vt:lpstr>
      <vt:lpstr>Questions</vt:lpstr>
      <vt:lpstr>What is your biggest concern? </vt:lpstr>
      <vt:lpstr>What social media use is happening at Morton Street?</vt:lpstr>
      <vt:lpstr>Student Survey</vt:lpstr>
      <vt:lpstr> When you hear the words social media what do you think of?  </vt:lpstr>
      <vt:lpstr> What social media accounts do you have if any?  </vt:lpstr>
      <vt:lpstr> If you don’t have any social  media accounts, why? </vt:lpstr>
      <vt:lpstr> If you do have social media accounts, do  you have rules in your home about using the accounts?  If yes, what are they?  </vt:lpstr>
      <vt:lpstr>What is your favorite thing about social media? (Please answer this even if you don’t personally have any accounts.) </vt:lpstr>
      <vt:lpstr> What is your least favorite thing about social media? (Please answer this even if you don’t personally have any accounts.) </vt:lpstr>
      <vt:lpstr> What is the one thing you would  change about social media?  </vt:lpstr>
      <vt:lpstr> What do you wish adults knew  about social media?  </vt:lpstr>
      <vt:lpstr>Parent Session #1</vt:lpstr>
      <vt:lpstr>Parent Session #1 (cont.)</vt:lpstr>
      <vt:lpstr>The 6 Es</vt:lpstr>
      <vt:lpstr>Media, Technology  and You</vt:lpstr>
      <vt:lpstr>PowerPoint Presentation</vt:lpstr>
      <vt:lpstr>PowerPoint Presentation</vt:lpstr>
      <vt:lpstr>PowerPoint Presentation</vt:lpstr>
      <vt:lpstr>PowerPoint Presentation</vt:lpstr>
      <vt:lpstr>PowerPoint Presentation</vt:lpstr>
      <vt:lpstr>Digital citizenship is membership in a digital community. Digital citizens are those that use the Internet regularly. </vt:lpstr>
      <vt:lpstr>A digital footprint is the information about someone that exists on the Internet as a result of their online activity. </vt:lpstr>
      <vt:lpstr>Screen Digital  Citizenship Video</vt:lpstr>
      <vt:lpstr>What do these images have to do with digital footprint? </vt:lpstr>
      <vt:lpstr>Digital Footprint Quiz</vt:lpstr>
      <vt:lpstr>Digital Footprint Quiz</vt:lpstr>
      <vt:lpstr>Digital Footprint Quiz</vt:lpstr>
      <vt:lpstr>Digital Footprint Quiz</vt:lpstr>
      <vt:lpstr>Digital Footprint Quiz</vt:lpstr>
      <vt:lpstr>Digital Footprint Quiz</vt:lpstr>
      <vt:lpstr>Trillion Dollar Footprint</vt:lpstr>
      <vt:lpstr>Who should be the host? </vt:lpstr>
      <vt:lpstr>Reflection</vt:lpstr>
      <vt:lpstr>Homework </vt:lpstr>
      <vt:lpstr>HomEWORK – Good tHINGS ARE HAPPENING ONLINE </vt:lpstr>
      <vt:lpstr>HomEWORK – Good tHINGS ARE HAPPENING ONLINE </vt:lpstr>
      <vt:lpstr>HomEWORK – Good tHINGS ARE HAPPENING ONLINE </vt:lpstr>
      <vt:lpstr>HomEWORK – Good tHINGS ARE HAPPENING ONLINE </vt:lpstr>
      <vt:lpstr>HomEWORK – Digital FOOTPRINT </vt:lpstr>
      <vt:lpstr>HomEWORK – Digital FOOTPRINT </vt:lpstr>
      <vt:lpstr>Media, Technology  and You</vt:lpstr>
      <vt:lpstr>Essential Question 1</vt:lpstr>
      <vt:lpstr>Essential Question 2</vt:lpstr>
      <vt:lpstr>Essential Question 3</vt:lpstr>
      <vt:lpstr>Scenario 1</vt:lpstr>
      <vt:lpstr>Scenario 2</vt:lpstr>
      <vt:lpstr>Scenario 3</vt:lpstr>
      <vt:lpstr> Which of the following is an example of a RISKY way to present oneself in a different way online?  </vt:lpstr>
      <vt:lpstr> Which of the following is an example of a RISKY way to present oneself in a different way online?  </vt:lpstr>
      <vt:lpstr> On Lucy’s social networking profile, she posts that she is older than her real age and that she likes rock music, which she actually doesn’t like. Which of the following might be a possible consequence of how Lucy presents herself online?  </vt:lpstr>
      <vt:lpstr> On Lucy’s social networking profile, she posts that she is older than her real age and that she likes rock music, which she actually doesn’t like. Which of the following might be a possible consequence of how Lucy presents herself online?  </vt:lpstr>
      <vt:lpstr> Evan likes Maria, but she is dating Josh. Evan pretends to be Maria online and posts angry messages on Josh’s blog so that Josh thinks she is mad at him. Evan is ________ Josh by pretending to be Maria.  </vt:lpstr>
      <vt:lpstr> Evan likes Maria, but she is dating Josh. Evan pretends to be Maria online and posts angry messages on Josh’s blog so that Josh thinks she is mad at him. Evan is ________ Josh by pretending to be Maria.  </vt:lpstr>
      <vt:lpstr>What kind of community do you want to create?</vt:lpstr>
      <vt:lpstr>75 MORTON STREET MEDIA AND TECH PROMISE</vt:lpstr>
      <vt:lpstr>75 MORTON STREET MEDIA AND TECH PROMISE</vt:lpstr>
      <vt:lpstr>75 MORTON STREET MEDIA AND TECH PROMISE</vt:lpstr>
      <vt:lpstr>75 MORTON STREET MEDIA AND TECH PROMISE</vt:lpstr>
      <vt:lpstr>WHAT DID WE LEARN? </vt:lpstr>
      <vt:lpstr>WHAT DID WE LEARN? </vt:lpstr>
      <vt:lpstr>What I RECOMMEND</vt:lpstr>
      <vt:lpstr>A Note ABOUT…</vt:lpstr>
      <vt:lpstr>The 6 Es</vt:lpstr>
      <vt:lpstr>Exemplify</vt:lpstr>
      <vt:lpstr>Explain</vt:lpstr>
      <vt:lpstr>Engage</vt:lpstr>
      <vt:lpstr>Empathize</vt:lpstr>
      <vt:lpstr>Educate</vt:lpstr>
      <vt:lpstr>Empower</vt:lpstr>
      <vt:lpstr>It’s not our job as parents to put away the phones. It’s our job to take out the phones and teach our kids how to use them.  - A. Samuel, The Atlantic</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Lipkin</dc:creator>
  <cp:lastModifiedBy>Michelle Lipkin</cp:lastModifiedBy>
  <cp:revision>259</cp:revision>
  <cp:lastPrinted>2018-01-17T02:14:33Z</cp:lastPrinted>
  <dcterms:created xsi:type="dcterms:W3CDTF">2013-03-08T03:09:02Z</dcterms:created>
  <dcterms:modified xsi:type="dcterms:W3CDTF">2018-04-24T14:55:25Z</dcterms:modified>
</cp:coreProperties>
</file>